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8" r:id="rId11"/>
    <p:sldId id="270" r:id="rId12"/>
    <p:sldId id="272" r:id="rId13"/>
    <p:sldId id="275" r:id="rId14"/>
    <p:sldId id="277" r:id="rId15"/>
    <p:sldId id="279" r:id="rId16"/>
    <p:sldId id="280" r:id="rId17"/>
    <p:sldId id="281" r:id="rId18"/>
    <p:sldId id="282" r:id="rId19"/>
    <p:sldId id="283" r:id="rId20"/>
    <p:sldId id="284" r:id="rId21"/>
    <p:sldId id="285" r:id="rId22"/>
  </p:sldIdLst>
  <p:sldSz cx="12192000" cy="6858000"/>
  <p:notesSz cx="6858000" cy="9144000"/>
  <p:defaultTextStyle>
    <a:defPPr rtl="0">
      <a:defRPr lang="hr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hr-HR" noProof="0"/>
              <a:t>Uredite stil naslova matrice</a:t>
            </a:r>
            <a:endParaRPr lang="hr-HR" noProof="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r-HR" noProof="0"/>
              <a:t>Kliknite da biste uredili stil podnaslova matrice</a:t>
            </a:r>
            <a:endParaRPr lang="hr-HR" noProof="0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A7BDF2B-F9B7-4F52-97B0-6C6B7554B5CC}" type="datetimeFigureOut">
              <a:rPr lang="hr-HR" smtClean="0"/>
              <a:t>10. 11. 2020.</a:t>
            </a:fld>
            <a:endParaRPr lang="hr-HR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hr-HR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8F7DB956-1E5A-4FB9-84C5-99820EAE93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117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Uredite stil naslova matrice</a:t>
            </a:r>
            <a:endParaRPr lang="hr-HR" noProof="0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>
          <a:xfrm>
            <a:off x="1562100" y="1825625"/>
            <a:ext cx="9791700" cy="4351338"/>
          </a:xfrm>
        </p:spPr>
        <p:txBody>
          <a:bodyPr vert="eaVert" rtlCol="0"/>
          <a:lstStyle/>
          <a:p>
            <a:pPr lvl="0" rtl="0"/>
            <a:r>
              <a:rPr lang="hr-HR" noProof="0"/>
              <a:t>Uredite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  <a:endParaRPr lang="hr-HR" noProof="0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A7BDF2B-F9B7-4F52-97B0-6C6B7554B5CC}" type="datetimeFigureOut">
              <a:rPr lang="hr-HR" smtClean="0"/>
              <a:t>10. 11. 2020.</a:t>
            </a:fld>
            <a:endParaRPr lang="hr-HR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hr-HR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8F7DB956-1E5A-4FB9-84C5-99820EAE93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098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hr-HR" noProof="0"/>
              <a:t>Uredite stil naslova matrice</a:t>
            </a:r>
            <a:endParaRPr lang="hr-HR" noProof="0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>
          <a:xfrm>
            <a:off x="1562100" y="365125"/>
            <a:ext cx="7010400" cy="5811838"/>
          </a:xfrm>
        </p:spPr>
        <p:txBody>
          <a:bodyPr vert="eaVert" rtlCol="0"/>
          <a:lstStyle/>
          <a:p>
            <a:pPr lvl="0" rtl="0"/>
            <a:r>
              <a:rPr lang="hr-HR" noProof="0"/>
              <a:t>Uredite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  <a:endParaRPr lang="hr-HR" noProof="0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A7BDF2B-F9B7-4F52-97B0-6C6B7554B5CC}" type="datetimeFigureOut">
              <a:rPr lang="hr-HR" smtClean="0"/>
              <a:t>10. 11. 2020.</a:t>
            </a:fld>
            <a:endParaRPr lang="hr-HR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hr-HR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8F7DB956-1E5A-4FB9-84C5-99820EAE93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2825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hr-HR" noProof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sliku 2" descr="Prazno rezervirano mjesto za dodavanje slike. Kliknite rezervirano mjesto i odaberite sliku koju želite dodati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r-HR" noProof="0"/>
              <a:t>Kliknite ikonu da biste dodali  sliku</a:t>
            </a:r>
            <a:endParaRPr lang="hr-HR" noProof="0" dirty="0"/>
          </a:p>
        </p:txBody>
      </p:sp>
      <p:sp>
        <p:nvSpPr>
          <p:cNvPr id="8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r-HR" noProof="0"/>
              <a:t>Uredite stilove teksta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A7BDF2B-F9B7-4F52-97B0-6C6B7554B5CC}" type="datetimeFigureOut">
              <a:rPr lang="hr-HR" smtClean="0"/>
              <a:t>10. 11. 2020.</a:t>
            </a:fld>
            <a:endParaRPr lang="hr-HR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hr-HR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8F7DB956-1E5A-4FB9-84C5-99820EAE93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7062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9"/>
            <a:ext cx="10364451" cy="1596177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4"/>
            <a:ext cx="5106026" cy="3424107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4"/>
            <a:ext cx="5105400" cy="3424107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DF2276F-76EA-44F3-A395-5C9E02AC0210}" type="datetime1">
              <a:rPr lang="hr-HR" noProof="1" smtClean="0"/>
              <a:t>10. 11. 2020.</a:t>
            </a:fld>
            <a:endParaRPr lang="hr-HR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r-HR" noProof="1"/>
              <a:t>Dodajte podnožje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36C87F6-986D-49E6-AF40-1B3A1EE8064D}" type="slidenum">
              <a:rPr lang="hr-HR" noProof="1" smtClean="0"/>
              <a:pPr/>
              <a:t>‹#›</a:t>
            </a:fld>
            <a:endParaRPr lang="hr-HR" noProof="1"/>
          </a:p>
        </p:txBody>
      </p:sp>
    </p:spTree>
    <p:extLst>
      <p:ext uri="{BB962C8B-B14F-4D97-AF65-F5344CB8AC3E}">
        <p14:creationId xmlns:p14="http://schemas.microsoft.com/office/powerpoint/2010/main" val="357609058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hr-HR" noProof="0"/>
              <a:t>Uredite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  <a:endParaRPr lang="hr-HR" noProof="0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A7BDF2B-F9B7-4F52-97B0-6C6B7554B5CC}" type="datetimeFigureOut">
              <a:rPr lang="hr-HR" smtClean="0"/>
              <a:t>10. 11. 2020.</a:t>
            </a:fld>
            <a:endParaRPr lang="hr-HR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hr-HR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8F7DB956-1E5A-4FB9-84C5-99820EAE93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5150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41658" y="1709738"/>
            <a:ext cx="10105791" cy="2862262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hr-HR" noProof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241658" y="4589463"/>
            <a:ext cx="10105791" cy="1500187"/>
          </a:xfrm>
        </p:spPr>
        <p:txBody>
          <a:bodyPr rtlCol="0"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hr-HR" noProof="0"/>
              <a:t>Uredite stilove teksta matrice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A7BDF2B-F9B7-4F52-97B0-6C6B7554B5CC}" type="datetimeFigureOut">
              <a:rPr lang="hr-HR" smtClean="0"/>
              <a:t>10. 11. 2020.</a:t>
            </a:fld>
            <a:endParaRPr lang="hr-HR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hr-HR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8F7DB956-1E5A-4FB9-84C5-99820EAE93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957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569700" y="1825625"/>
            <a:ext cx="475488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hr-HR" noProof="0"/>
              <a:t>Uredite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  <a:endParaRPr lang="hr-HR" noProof="0" dirty="0"/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6605325" y="1825625"/>
            <a:ext cx="475488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hr-HR" noProof="0"/>
              <a:t>Uredite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  <a:endParaRPr lang="hr-HR" noProof="0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A7BDF2B-F9B7-4F52-97B0-6C6B7554B5CC}" type="datetimeFigureOut">
              <a:rPr lang="hr-HR" smtClean="0"/>
              <a:t>10. 11. 2020.</a:t>
            </a:fld>
            <a:endParaRPr lang="hr-HR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hr-HR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8F7DB956-1E5A-4FB9-84C5-99820EAE93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4438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24100" y="274638"/>
            <a:ext cx="9023350" cy="1143000"/>
          </a:xfrm>
        </p:spPr>
        <p:txBody>
          <a:bodyPr rtlCol="0"/>
          <a:lstStyle/>
          <a:p>
            <a:pPr rtl="0"/>
            <a:r>
              <a:rPr lang="hr-HR" noProof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562100" y="1489075"/>
            <a:ext cx="4754880" cy="641350"/>
          </a:xfrm>
          <a:noFill/>
          <a:ln>
            <a:noFill/>
          </a:ln>
        </p:spPr>
        <p:txBody>
          <a:bodyPr rtlCol="0"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/>
              <a:t>Uredite stilove teksta matrice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1562100" y="2193925"/>
            <a:ext cx="475488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hr-HR" noProof="0"/>
              <a:t>Uredite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  <a:endParaRPr lang="hr-HR" noProof="0" dirty="0"/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/>
          </p:nvPr>
        </p:nvSpPr>
        <p:spPr>
          <a:xfrm>
            <a:off x="6598920" y="1489075"/>
            <a:ext cx="4754880" cy="641350"/>
          </a:xfrm>
          <a:noFill/>
          <a:ln>
            <a:noFill/>
          </a:ln>
        </p:spPr>
        <p:txBody>
          <a:bodyPr rtlCol="0"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/>
              <a:t>Uredite stilove teksta matrice</a:t>
            </a:r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/>
          </p:nvPr>
        </p:nvSpPr>
        <p:spPr>
          <a:xfrm>
            <a:off x="6598920" y="2193925"/>
            <a:ext cx="475488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hr-HR" noProof="0"/>
              <a:t>Uredite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  <a:endParaRPr lang="hr-HR" noProof="0" dirty="0"/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A7BDF2B-F9B7-4F52-97B0-6C6B7554B5CC}" type="datetimeFigureOut">
              <a:rPr lang="hr-HR" smtClean="0"/>
              <a:t>10. 11. 2020.</a:t>
            </a:fld>
            <a:endParaRPr lang="hr-HR"/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hr-HR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8F7DB956-1E5A-4FB9-84C5-99820EAE93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715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A7BDF2B-F9B7-4F52-97B0-6C6B7554B5CC}" type="datetimeFigureOut">
              <a:rPr lang="hr-HR" smtClean="0"/>
              <a:t>10. 11. 2020.</a:t>
            </a:fld>
            <a:endParaRPr lang="hr-HR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hr-HR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8F7DB956-1E5A-4FB9-84C5-99820EAE93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749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A7BDF2B-F9B7-4F52-97B0-6C6B7554B5CC}" type="datetimeFigureOut">
              <a:rPr lang="hr-HR" smtClean="0"/>
              <a:t>10. 11. 2020.</a:t>
            </a:fld>
            <a:endParaRPr lang="hr-HR"/>
          </a:p>
        </p:txBody>
      </p:sp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hr-HR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8F7DB956-1E5A-4FB9-84C5-99820EAE93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4960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hr-HR" noProof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5678905" y="987425"/>
            <a:ext cx="5676483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hr-HR" noProof="0"/>
              <a:t>Uredite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  <a:endParaRPr lang="hr-HR" noProof="0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r-HR" noProof="0"/>
              <a:t>Uredite stilove teksta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A7BDF2B-F9B7-4F52-97B0-6C6B7554B5CC}" type="datetimeFigureOut">
              <a:rPr lang="hr-HR" smtClean="0"/>
              <a:t>10. 11. 2020.</a:t>
            </a:fld>
            <a:endParaRPr lang="hr-HR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hr-HR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8F7DB956-1E5A-4FB9-84C5-99820EAE93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2003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hr-HR" noProof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sliku 2" descr="Prazno rezervirano mjesto za dodavanje slike. Kliknite rezervirano mjesto i odaberite sliku koju želite dodati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r-HR" noProof="0"/>
              <a:t>Kliknite ikonu da biste dodali  sliku</a:t>
            </a:r>
            <a:endParaRPr lang="hr-HR" noProof="0" dirty="0"/>
          </a:p>
        </p:txBody>
      </p:sp>
      <p:sp>
        <p:nvSpPr>
          <p:cNvPr id="8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r-HR" noProof="0"/>
              <a:t>Uredite stilove teksta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A7BDF2B-F9B7-4F52-97B0-6C6B7554B5CC}" type="datetimeFigureOut">
              <a:rPr lang="hr-HR" smtClean="0"/>
              <a:t>10. 11. 2020.</a:t>
            </a:fld>
            <a:endParaRPr lang="hr-HR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hr-HR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8F7DB956-1E5A-4FB9-84C5-99820EAE93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0320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2324100" y="365125"/>
            <a:ext cx="9029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hr-HR" noProof="0" dirty="0"/>
              <a:t>Kliknite da biste uredili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562100" y="1825625"/>
            <a:ext cx="9791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r-HR" noProof="0" dirty="0"/>
              <a:t>Kliknite da biste uredili stilove teksta matrice</a:t>
            </a:r>
          </a:p>
          <a:p>
            <a:pPr lvl="1" rtl="0"/>
            <a:r>
              <a:rPr lang="hr-HR" noProof="0" dirty="0"/>
              <a:t>Druga razina</a:t>
            </a:r>
          </a:p>
          <a:p>
            <a:pPr lvl="2" rtl="0"/>
            <a:r>
              <a:rPr lang="hr-HR" noProof="0" dirty="0"/>
              <a:t>Treća razina</a:t>
            </a:r>
          </a:p>
          <a:p>
            <a:pPr lvl="3" rtl="0"/>
            <a:r>
              <a:rPr lang="hr-HR" noProof="0" dirty="0"/>
              <a:t>Četvrta razina</a:t>
            </a:r>
          </a:p>
          <a:p>
            <a:pPr lvl="4" rtl="0"/>
            <a:r>
              <a:rPr lang="hr-HR" noProof="0" dirty="0"/>
              <a:t>Peta razina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A7BDF2B-F9B7-4F52-97B0-6C6B7554B5CC}" type="datetimeFigureOut">
              <a:rPr lang="hr-HR" smtClean="0"/>
              <a:t>10. 11. 2020.</a:t>
            </a:fld>
            <a:endParaRPr lang="hr-HR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F7DB956-1E5A-4FB9-84C5-99820EAE93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9079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>
          <p15:clr>
            <a:srgbClr val="F26B43"/>
          </p15:clr>
        </p15:guide>
        <p15:guide id="1" pos="3840">
          <p15:clr>
            <a:srgbClr val="F26B43"/>
          </p15:clr>
        </p15:guide>
        <p15:guide id="2" pos="1464">
          <p15:clr>
            <a:srgbClr val="F26B43"/>
          </p15:clr>
        </p15:guide>
        <p15:guide id="3" pos="7152">
          <p15:clr>
            <a:srgbClr val="F26B43"/>
          </p15:clr>
        </p15:guide>
        <p15:guide id="4" pos="984">
          <p15:clr>
            <a:srgbClr val="F26B43"/>
          </p15:clr>
        </p15:guide>
        <p15:guide id="5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Dijelovi projekta ceste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4493622"/>
            <a:ext cx="9144000" cy="764177"/>
          </a:xfrm>
        </p:spPr>
        <p:txBody>
          <a:bodyPr>
            <a:normAutofit/>
          </a:bodyPr>
          <a:lstStyle/>
          <a:p>
            <a:r>
              <a:rPr lang="hr-HR" sz="4000" dirty="0"/>
              <a:t>			Poprečni presjek ceste</a:t>
            </a:r>
          </a:p>
        </p:txBody>
      </p:sp>
    </p:spTree>
    <p:extLst>
      <p:ext uri="{BB962C8B-B14F-4D97-AF65-F5344CB8AC3E}">
        <p14:creationId xmlns:p14="http://schemas.microsoft.com/office/powerpoint/2010/main" val="291967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06286" y="600892"/>
            <a:ext cx="8285948" cy="365759"/>
          </a:xfrm>
        </p:spPr>
        <p:txBody>
          <a:bodyPr>
            <a:normAutofit fontScale="90000"/>
          </a:bodyPr>
          <a:lstStyle/>
          <a:p>
            <a:br>
              <a:rPr lang="hr-HR" dirty="0"/>
            </a:br>
            <a:r>
              <a:rPr lang="hr-HR" dirty="0"/>
              <a:t>2) Rubni trak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učvršćeni dio cestovnog presjeka između bankine i kolnika ili između kolnika i staza za bicikle i pješake</a:t>
            </a:r>
          </a:p>
          <a:p>
            <a:r>
              <a:rPr lang="hr-HR" dirty="0"/>
              <a:t>osigurava rub kolnika od oštećenja i jasno označava desni rub voznog traka</a:t>
            </a:r>
          </a:p>
          <a:p>
            <a:r>
              <a:rPr lang="hr-HR" dirty="0"/>
              <a:t>kolnik bez rubnog traka nema oštru konturu</a:t>
            </a:r>
          </a:p>
        </p:txBody>
      </p:sp>
    </p:spTree>
    <p:extLst>
      <p:ext uri="{BB962C8B-B14F-4D97-AF65-F5344CB8AC3E}">
        <p14:creationId xmlns:p14="http://schemas.microsoft.com/office/powerpoint/2010/main" val="217310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09436" y="418012"/>
            <a:ext cx="8882798" cy="418012"/>
          </a:xfrm>
        </p:spPr>
        <p:txBody>
          <a:bodyPr>
            <a:noAutofit/>
          </a:bodyPr>
          <a:lstStyle/>
          <a:p>
            <a:r>
              <a:rPr lang="hr-HR" sz="3200" dirty="0"/>
              <a:t>Širine rubnih trakova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09436" y="1227910"/>
            <a:ext cx="11256141" cy="5630090"/>
          </a:xfrm>
        </p:spPr>
        <p:txBody>
          <a:bodyPr>
            <a:normAutofit/>
          </a:bodyPr>
          <a:lstStyle/>
          <a:p>
            <a:r>
              <a:rPr lang="hr-HR" dirty="0"/>
              <a:t>20, 30 i 50 cm ovisno o kategoriji ceste</a:t>
            </a:r>
          </a:p>
          <a:p>
            <a:r>
              <a:rPr lang="hr-HR" dirty="0"/>
              <a:t>Izvedba:</a:t>
            </a:r>
          </a:p>
          <a:p>
            <a:pPr lvl="3"/>
            <a:r>
              <a:rPr lang="hr-HR" sz="2400" dirty="0"/>
              <a:t>kao poseban element</a:t>
            </a:r>
          </a:p>
          <a:p>
            <a:pPr lvl="3"/>
            <a:r>
              <a:rPr lang="hr-HR" sz="2400" dirty="0"/>
              <a:t>kao proširenje kolničke konstrukcije uz označavanje rubnom crtom</a:t>
            </a:r>
          </a:p>
          <a:p>
            <a:pPr lvl="3"/>
            <a:endParaRPr lang="hr-HR" sz="2400" dirty="0"/>
          </a:p>
          <a:p>
            <a:pPr lvl="3"/>
            <a:endParaRPr lang="hr-HR" sz="2400" dirty="0"/>
          </a:p>
          <a:p>
            <a:pPr lvl="3"/>
            <a:endParaRPr lang="hr-HR" sz="2400" dirty="0"/>
          </a:p>
          <a:p>
            <a:pPr marL="1371600" lvl="3" indent="0">
              <a:buNone/>
            </a:pPr>
            <a:endParaRPr lang="hr-HR" sz="2400" dirty="0"/>
          </a:p>
          <a:p>
            <a:pPr marL="914400" lvl="2" indent="0">
              <a:buNone/>
            </a:pPr>
            <a:endParaRPr lang="hr-HR" sz="2600" dirty="0"/>
          </a:p>
          <a:p>
            <a:pPr marL="914400" lvl="2" indent="0">
              <a:buNone/>
            </a:pPr>
            <a:r>
              <a:rPr lang="hr-HR" sz="2600" dirty="0"/>
              <a:t>Širine rubnih crta:</a:t>
            </a:r>
          </a:p>
          <a:p>
            <a:pPr lvl="3"/>
            <a:r>
              <a:rPr lang="hr-HR" sz="2400" dirty="0"/>
              <a:t>Za projektne brzine &gt;100 km/h ………………. 15 cm</a:t>
            </a:r>
          </a:p>
          <a:p>
            <a:pPr lvl="3"/>
            <a:r>
              <a:rPr lang="hr-HR" sz="2400" dirty="0"/>
              <a:t>Za projektne brzine ≤100 km/h ………………. 10 cm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0845" y="2994693"/>
            <a:ext cx="7093132" cy="2217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253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1005840" y="365126"/>
            <a:ext cx="10347960" cy="261892"/>
          </a:xfrm>
        </p:spPr>
        <p:txBody>
          <a:bodyPr>
            <a:normAutofit fontScale="90000"/>
          </a:bodyPr>
          <a:lstStyle/>
          <a:p>
            <a:r>
              <a:rPr lang="hr-HR" dirty="0"/>
              <a:t>3) Bankina i </a:t>
            </a:r>
            <a:r>
              <a:rPr lang="hr-HR" dirty="0" err="1"/>
              <a:t>berma</a:t>
            </a:r>
            <a:endParaRPr lang="hr-H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384663" y="3853542"/>
            <a:ext cx="8686799" cy="2455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zervirano mjesto sadržaja 1"/>
          <p:cNvSpPr>
            <a:spLocks noGrp="1"/>
          </p:cNvSpPr>
          <p:nvPr>
            <p:ph sz="half" idx="2"/>
          </p:nvPr>
        </p:nvSpPr>
        <p:spPr>
          <a:xfrm>
            <a:off x="809897" y="1149531"/>
            <a:ext cx="10550308" cy="2312126"/>
          </a:xfrm>
        </p:spPr>
        <p:txBody>
          <a:bodyPr>
            <a:normAutofit fontScale="85000" lnSpcReduction="10000"/>
          </a:bodyPr>
          <a:lstStyle/>
          <a:p>
            <a:r>
              <a:rPr lang="hr-HR" dirty="0"/>
              <a:t>utvrđeni ili neutvrđeni dio od zemljanog materijala, zasijana travom </a:t>
            </a:r>
          </a:p>
          <a:p>
            <a:r>
              <a:rPr lang="hr-HR" dirty="0"/>
              <a:t>može biti utvrđena laganim zastorom </a:t>
            </a:r>
          </a:p>
          <a:p>
            <a:r>
              <a:rPr lang="hr-HR" dirty="0"/>
              <a:t>ako je trup ceste od kamena  i ona je od kamena</a:t>
            </a:r>
          </a:p>
          <a:p>
            <a:r>
              <a:rPr lang="hr-HR" dirty="0"/>
              <a:t>služi za smještaj prometnih znakova, smjerokaznih stupića, </a:t>
            </a:r>
            <a:r>
              <a:rPr lang="hr-HR" dirty="0" err="1"/>
              <a:t>stacionažnih</a:t>
            </a:r>
            <a:r>
              <a:rPr lang="hr-HR" dirty="0"/>
              <a:t> oznaka, zaštitnih ograda, zaustavljanje vozila u nuždi, a samo iznimno kretanju pješaka</a:t>
            </a:r>
          </a:p>
          <a:p>
            <a:r>
              <a:rPr lang="hr-HR" dirty="0"/>
              <a:t>širine: 100, 120 i 150 cm ovisno o kategoriji i tipu ceste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4696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24100" y="365126"/>
            <a:ext cx="9029700" cy="222704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31026" y="1394551"/>
            <a:ext cx="9791700" cy="4351338"/>
          </a:xfrm>
        </p:spPr>
        <p:txBody>
          <a:bodyPr/>
          <a:lstStyle/>
          <a:p>
            <a:r>
              <a:rPr lang="hr-HR" dirty="0"/>
              <a:t>na nasipu se obje bankine izvode sa nagibom na vanjsku stranu</a:t>
            </a:r>
          </a:p>
          <a:p>
            <a:endParaRPr lang="hr-HR" dirty="0"/>
          </a:p>
          <a:p>
            <a:r>
              <a:rPr lang="hr-HR" dirty="0"/>
              <a:t>viša bankina ima nagib od 4%, a niža kao kolnik, ali ne manje od 4% za stabiliziranu bankinu, odnosno 7% za </a:t>
            </a:r>
            <a:r>
              <a:rPr lang="hr-HR" dirty="0" err="1"/>
              <a:t>nestabiliziranu</a:t>
            </a:r>
            <a:r>
              <a:rPr lang="hr-HR" dirty="0"/>
              <a:t> bankinu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u usjecima se bankina izvodi kao </a:t>
            </a:r>
            <a:r>
              <a:rPr lang="hr-HR" dirty="0" err="1"/>
              <a:t>berma</a:t>
            </a:r>
            <a:r>
              <a:rPr lang="hr-HR" dirty="0"/>
              <a:t>, neposredno uz </a:t>
            </a:r>
            <a:r>
              <a:rPr lang="hr-HR" dirty="0" err="1"/>
              <a:t>rigol</a:t>
            </a:r>
            <a:endParaRPr lang="hr-HR" dirty="0"/>
          </a:p>
          <a:p>
            <a:pPr marL="68580" indent="0">
              <a:buNone/>
            </a:pPr>
            <a:endParaRPr lang="hr-HR" dirty="0"/>
          </a:p>
          <a:p>
            <a:r>
              <a:rPr lang="hr-HR" dirty="0"/>
              <a:t>nagib </a:t>
            </a:r>
            <a:r>
              <a:rPr lang="hr-HR" dirty="0" err="1"/>
              <a:t>berme</a:t>
            </a:r>
            <a:r>
              <a:rPr lang="hr-HR" dirty="0"/>
              <a:t> je 5-6 % prema </a:t>
            </a:r>
            <a:r>
              <a:rPr lang="hr-HR" dirty="0" err="1"/>
              <a:t>rigolu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4227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01337" y="365125"/>
            <a:ext cx="10452463" cy="523149"/>
          </a:xfrm>
        </p:spPr>
        <p:txBody>
          <a:bodyPr>
            <a:normAutofit fontScale="90000"/>
          </a:bodyPr>
          <a:lstStyle/>
          <a:p>
            <a:r>
              <a:rPr lang="hr-HR" dirty="0"/>
              <a:t>Trak za zaustavljanje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901337" y="1825625"/>
            <a:ext cx="5423243" cy="4351338"/>
          </a:xfrm>
        </p:spPr>
        <p:txBody>
          <a:bodyPr>
            <a:normAutofit fontScale="92500"/>
          </a:bodyPr>
          <a:lstStyle/>
          <a:p>
            <a:r>
              <a:rPr lang="hr-HR" dirty="0"/>
              <a:t>na auto-cestama i po potrebi cestama 1. razreda </a:t>
            </a:r>
          </a:p>
          <a:p>
            <a:r>
              <a:rPr lang="hr-HR" dirty="0"/>
              <a:t>radi kvara vozila, brisanja vjetrobrana, slabosti vozača</a:t>
            </a:r>
          </a:p>
          <a:p>
            <a:r>
              <a:rPr lang="hr-HR" dirty="0"/>
              <a:t>neprekinuti su</a:t>
            </a:r>
          </a:p>
          <a:p>
            <a:r>
              <a:rPr lang="hr-HR" dirty="0"/>
              <a:t>širina  min. 2,50 m</a:t>
            </a:r>
          </a:p>
          <a:p>
            <a:r>
              <a:rPr lang="hr-HR" dirty="0"/>
              <a:t>izvode se neposredno uz rubni trak ili rubnu crtu s desne strane kolnika</a:t>
            </a:r>
          </a:p>
          <a:p>
            <a:r>
              <a:rPr lang="hr-HR" dirty="0"/>
              <a:t>smjer nagiba mu je isti kao i kolnika</a:t>
            </a: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6560" y="1825625"/>
            <a:ext cx="5029200" cy="389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95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58983" y="548640"/>
            <a:ext cx="9694817" cy="404950"/>
          </a:xfrm>
        </p:spPr>
        <p:txBody>
          <a:bodyPr>
            <a:normAutofit fontScale="90000"/>
          </a:bodyPr>
          <a:lstStyle/>
          <a:p>
            <a:r>
              <a:rPr lang="hr-HR" dirty="0"/>
              <a:t>Trak za sporu vožnju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kod većih uspona gdje teretna vozila gube na brzini i ometaju ostali promet</a:t>
            </a:r>
          </a:p>
          <a:p>
            <a:r>
              <a:rPr lang="hr-HR" dirty="0"/>
              <a:t>uz kolnik na području većih i duljih uspona</a:t>
            </a:r>
          </a:p>
          <a:p>
            <a:r>
              <a:rPr lang="hr-HR" dirty="0"/>
              <a:t>koriste ga spora vozila te se tako povećava propusna moć ceste</a:t>
            </a:r>
          </a:p>
          <a:p>
            <a:r>
              <a:rPr lang="hr-HR" dirty="0"/>
              <a:t>širina traka je </a:t>
            </a:r>
            <a:r>
              <a:rPr lang="hr-HR" b="1" dirty="0"/>
              <a:t>3,00 – 3,25 m</a:t>
            </a:r>
          </a:p>
          <a:p>
            <a:r>
              <a:rPr lang="hr-HR" dirty="0"/>
              <a:t>poprečni nagib mu je isti kao i na prometnim trakovima</a:t>
            </a:r>
          </a:p>
        </p:txBody>
      </p:sp>
    </p:spTree>
    <p:extLst>
      <p:ext uri="{BB962C8B-B14F-4D97-AF65-F5344CB8AC3E}">
        <p14:creationId xmlns:p14="http://schemas.microsoft.com/office/powerpoint/2010/main" val="72954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1254034" y="836712"/>
            <a:ext cx="8338200" cy="404259"/>
          </a:xfrm>
        </p:spPr>
        <p:txBody>
          <a:bodyPr>
            <a:normAutofit fontScale="90000"/>
          </a:bodyPr>
          <a:lstStyle/>
          <a:p>
            <a:r>
              <a:rPr lang="hr-HR" dirty="0"/>
              <a:t>Trak za vozila javnog prometa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13"/>
          </p:nvPr>
        </p:nvSpPr>
        <p:spPr>
          <a:xfrm>
            <a:off x="1254033" y="2313432"/>
            <a:ext cx="5497265" cy="3493008"/>
          </a:xfrm>
        </p:spPr>
        <p:txBody>
          <a:bodyPr/>
          <a:lstStyle/>
          <a:p>
            <a:r>
              <a:rPr lang="hr-HR" dirty="0"/>
              <a:t>u gradovima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za autobus, tramvaj, trolejbus, taxi, hitnu pomoć, vatrogasna vozila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9650" y="2857035"/>
            <a:ext cx="1944233" cy="193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92234" y="2845190"/>
            <a:ext cx="2304256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3721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5" y="618520"/>
            <a:ext cx="10364451" cy="439572"/>
          </a:xfrm>
        </p:spPr>
        <p:txBody>
          <a:bodyPr>
            <a:normAutofit fontScale="90000"/>
          </a:bodyPr>
          <a:lstStyle/>
          <a:p>
            <a:r>
              <a:rPr lang="hr-HR" dirty="0"/>
              <a:t>Biciklističke staze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913775" y="2283568"/>
            <a:ext cx="5473962" cy="3522872"/>
          </a:xfrm>
        </p:spPr>
        <p:txBody>
          <a:bodyPr/>
          <a:lstStyle/>
          <a:p>
            <a:r>
              <a:rPr lang="hr-HR" dirty="0"/>
              <a:t>odvajaju se od kolnika visinski ili razdjelnim trakom</a:t>
            </a:r>
          </a:p>
          <a:p>
            <a:endParaRPr lang="hr-HR" dirty="0"/>
          </a:p>
          <a:p>
            <a:r>
              <a:rPr lang="hr-HR" dirty="0"/>
              <a:t>širina za jedan red biciklista je 1m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7746" y="2283568"/>
            <a:ext cx="4320480" cy="302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8247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45474" y="1027664"/>
            <a:ext cx="8246760" cy="383125"/>
          </a:xfrm>
        </p:spPr>
        <p:txBody>
          <a:bodyPr>
            <a:normAutofit fontScale="90000"/>
          </a:bodyPr>
          <a:lstStyle/>
          <a:p>
            <a:r>
              <a:rPr lang="hr-HR" dirty="0"/>
              <a:t>Pješačke staze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1345474" y="2313432"/>
            <a:ext cx="6244046" cy="3493008"/>
          </a:xfrm>
        </p:spPr>
        <p:txBody>
          <a:bodyPr/>
          <a:lstStyle/>
          <a:p>
            <a:r>
              <a:rPr lang="hr-HR" dirty="0"/>
              <a:t>odijeljene visinski ili iznimno rubnim trakom od kolnika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najbolje je odvojiti je od kolnika razdjelnim pojasom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2548" y="2100037"/>
            <a:ext cx="3888432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93558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49531" y="764703"/>
            <a:ext cx="8442703" cy="371765"/>
          </a:xfrm>
        </p:spPr>
        <p:txBody>
          <a:bodyPr>
            <a:normAutofit fontScale="90000"/>
          </a:bodyPr>
          <a:lstStyle/>
          <a:p>
            <a:r>
              <a:rPr lang="hr-HR" dirty="0"/>
              <a:t>Razdjelni trak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953589" y="2048109"/>
            <a:ext cx="5943600" cy="4033624"/>
          </a:xfrm>
        </p:spPr>
        <p:txBody>
          <a:bodyPr>
            <a:normAutofit/>
          </a:bodyPr>
          <a:lstStyle/>
          <a:p>
            <a:r>
              <a:rPr lang="hr-HR" dirty="0"/>
              <a:t>na autocestama i cestama sa dva kolnika</a:t>
            </a:r>
          </a:p>
          <a:p>
            <a:r>
              <a:rPr lang="hr-HR" dirty="0"/>
              <a:t>širina kod auto-cesta u ravničarskom terenu je 4 m, a u ostalim slučajevima 3 m</a:t>
            </a:r>
          </a:p>
          <a:p>
            <a:r>
              <a:rPr lang="hr-HR" dirty="0"/>
              <a:t>izvode se i između kolnika i mjesta za parkiranje na odmorištima kod auto-cesta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7884" y="2246811"/>
            <a:ext cx="4805441" cy="3094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8013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35560" y="512064"/>
            <a:ext cx="8075240" cy="572153"/>
          </a:xfrm>
        </p:spPr>
        <p:txBody>
          <a:bodyPr>
            <a:normAutofit fontScale="90000"/>
          </a:bodyPr>
          <a:lstStyle/>
          <a:p>
            <a:r>
              <a:rPr lang="hr-HR" dirty="0"/>
              <a:t>Dijelovi projekta ceste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562100" y="1580606"/>
            <a:ext cx="9791700" cy="4963885"/>
          </a:xfrm>
        </p:spPr>
        <p:txBody>
          <a:bodyPr>
            <a:normAutofit lnSpcReduction="10000"/>
          </a:bodyPr>
          <a:lstStyle/>
          <a:p>
            <a:r>
              <a:rPr lang="hr-HR" b="1" dirty="0"/>
              <a:t>Situacija ( položajni nacrt ) </a:t>
            </a:r>
            <a:r>
              <a:rPr lang="hr-HR" dirty="0"/>
              <a:t>: sadrži projektnu razradu elemenata ceste za horizontalni tok trase</a:t>
            </a:r>
          </a:p>
          <a:p>
            <a:endParaRPr lang="hr-HR" dirty="0"/>
          </a:p>
          <a:p>
            <a:r>
              <a:rPr lang="hr-HR" b="1" dirty="0"/>
              <a:t>Uzdužni presjek </a:t>
            </a:r>
            <a:r>
              <a:rPr lang="hr-HR" dirty="0"/>
              <a:t>: prikazuje visinski tok trase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b="1" dirty="0"/>
              <a:t>Normalni poprečni presjek i karakteristični poprečni presjeci </a:t>
            </a:r>
            <a:r>
              <a:rPr lang="hr-HR" dirty="0"/>
              <a:t>obrađuju elemente poprečnog presjeka</a:t>
            </a:r>
          </a:p>
          <a:p>
            <a:endParaRPr lang="hr-HR" dirty="0"/>
          </a:p>
          <a:p>
            <a:endParaRPr lang="hr-HR" dirty="0"/>
          </a:p>
          <a:p>
            <a:pPr marL="0" indent="0">
              <a:buNone/>
            </a:pPr>
            <a:r>
              <a:rPr lang="hr-HR" dirty="0"/>
              <a:t>	Svi prilozi crtani su u određenim mjerilima koja uglavnom ovise o razini projekta (studija, idejni projekt, glavni projekt).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2492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67097" y="496388"/>
            <a:ext cx="10086703" cy="535578"/>
          </a:xfrm>
        </p:spPr>
        <p:txBody>
          <a:bodyPr>
            <a:normAutofit fontScale="90000"/>
          </a:bodyPr>
          <a:lstStyle/>
          <a:p>
            <a:r>
              <a:rPr lang="hr-HR" dirty="0"/>
              <a:t>Prometni i slobodni profil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67097" y="1825625"/>
            <a:ext cx="10554789" cy="4351338"/>
          </a:xfrm>
        </p:spPr>
        <p:txBody>
          <a:bodyPr/>
          <a:lstStyle/>
          <a:p>
            <a:pPr marL="0" indent="0">
              <a:buNone/>
            </a:pPr>
            <a:r>
              <a:rPr lang="hr-HR" dirty="0">
                <a:solidFill>
                  <a:srgbClr val="FF0000"/>
                </a:solidFill>
              </a:rPr>
              <a:t>PROMETNI PROFIL</a:t>
            </a:r>
          </a:p>
          <a:p>
            <a:pPr lvl="2"/>
            <a:r>
              <a:rPr lang="hr-HR" sz="2400" dirty="0"/>
              <a:t>obuhvaća sve vrste prometnih trakova i rubne trakove</a:t>
            </a:r>
          </a:p>
          <a:p>
            <a:pPr lvl="2"/>
            <a:r>
              <a:rPr lang="hr-HR" sz="2400" dirty="0"/>
              <a:t>visina iznad kolnika iznosi 4,2 m</a:t>
            </a:r>
          </a:p>
          <a:p>
            <a:endParaRPr lang="hr-HR" dirty="0"/>
          </a:p>
          <a:p>
            <a:pPr marL="0" indent="0">
              <a:buNone/>
            </a:pPr>
            <a:r>
              <a:rPr lang="hr-HR" dirty="0">
                <a:solidFill>
                  <a:srgbClr val="FF0000"/>
                </a:solidFill>
              </a:rPr>
              <a:t>SLOBODNI PROFIL</a:t>
            </a:r>
          </a:p>
          <a:p>
            <a:pPr lvl="2"/>
            <a:r>
              <a:rPr lang="hr-HR" sz="2400" dirty="0"/>
              <a:t>sastoji se od prometnog profila sa zaštitnim širinama i visinama</a:t>
            </a:r>
          </a:p>
          <a:p>
            <a:pPr lvl="2"/>
            <a:r>
              <a:rPr lang="hr-HR" sz="2400" dirty="0"/>
              <a:t>u njega ne smiju izvana zadirati objekti, stupovi, raslinje</a:t>
            </a:r>
          </a:p>
          <a:p>
            <a:pPr lvl="2"/>
            <a:r>
              <a:rPr lang="hr-HR" sz="2400" dirty="0"/>
              <a:t>slobodna visina je 4,50 m, mjeri se od najviše točke kolnika</a:t>
            </a:r>
          </a:p>
        </p:txBody>
      </p:sp>
    </p:spTree>
    <p:extLst>
      <p:ext uri="{BB962C8B-B14F-4D97-AF65-F5344CB8AC3E}">
        <p14:creationId xmlns:p14="http://schemas.microsoft.com/office/powerpoint/2010/main" val="149052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20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44386" y="378189"/>
            <a:ext cx="9029700" cy="379458"/>
          </a:xfrm>
        </p:spPr>
        <p:txBody>
          <a:bodyPr>
            <a:normAutofit fontScale="90000"/>
          </a:bodyPr>
          <a:lstStyle/>
          <a:p>
            <a:pPr algn="ctr"/>
            <a:br>
              <a:rPr lang="hr-HR" dirty="0"/>
            </a:br>
            <a:r>
              <a:rPr lang="hr-HR" dirty="0" err="1"/>
              <a:t>Stacionaža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770710" y="1825625"/>
            <a:ext cx="6208674" cy="4351338"/>
          </a:xfrm>
        </p:spPr>
        <p:txBody>
          <a:bodyPr>
            <a:normAutofit/>
          </a:bodyPr>
          <a:lstStyle/>
          <a:p>
            <a:r>
              <a:rPr lang="hr-HR" sz="2400" dirty="0"/>
              <a:t>udaljenost bilo koje točke na trasi od početka trase mjereno po osi ceste</a:t>
            </a:r>
          </a:p>
          <a:p>
            <a:pPr marL="0" indent="0">
              <a:buNone/>
            </a:pPr>
            <a:endParaRPr lang="hr-HR" sz="2400" dirty="0"/>
          </a:p>
          <a:p>
            <a:r>
              <a:rPr lang="hr-HR" sz="2400" dirty="0"/>
              <a:t>početak trase tj. </a:t>
            </a:r>
            <a:r>
              <a:rPr lang="hr-HR" sz="2400" b="1" dirty="0" err="1"/>
              <a:t>stacionaža</a:t>
            </a:r>
            <a:r>
              <a:rPr lang="hr-HR" sz="2400" b="1" dirty="0"/>
              <a:t> 0+000,00 </a:t>
            </a:r>
            <a:r>
              <a:rPr lang="hr-HR" sz="2400" dirty="0"/>
              <a:t>je unaprijed određena ili odabrana točka</a:t>
            </a:r>
          </a:p>
          <a:p>
            <a:endParaRPr lang="hr-HR" sz="2400" dirty="0"/>
          </a:p>
          <a:p>
            <a:r>
              <a:rPr lang="hr-HR" sz="2400" dirty="0"/>
              <a:t>svi prilozi projekta, svi opisi, lokacije pojedinih radova i vođenje tehničke dokumentacije radova međusobno su povezani i imenovani </a:t>
            </a:r>
            <a:r>
              <a:rPr lang="hr-HR" sz="2400" dirty="0" err="1"/>
              <a:t>stacionažom</a:t>
            </a:r>
            <a:endParaRPr lang="hr-HR" sz="2400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sz="half" idx="2"/>
          </p:nvPr>
        </p:nvSpPr>
        <p:spPr>
          <a:xfrm>
            <a:off x="7641363" y="1825625"/>
            <a:ext cx="3718841" cy="4351338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71547" y="757647"/>
            <a:ext cx="4550636" cy="56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6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20068" y="261946"/>
            <a:ext cx="7024744" cy="456511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/>
              <a:t>Os ceste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53143" y="1371600"/>
            <a:ext cx="8856617" cy="5153744"/>
          </a:xfrm>
        </p:spPr>
        <p:txBody>
          <a:bodyPr>
            <a:noAutofit/>
          </a:bodyPr>
          <a:lstStyle/>
          <a:p>
            <a:r>
              <a:rPr lang="hr-HR" sz="2200" dirty="0"/>
              <a:t>Oblikovanjem osi ceste se definira tlocrtni položaj ceste</a:t>
            </a:r>
          </a:p>
          <a:p>
            <a:pPr marL="0" indent="0">
              <a:buNone/>
            </a:pPr>
            <a:endParaRPr lang="hr-HR" sz="2200" dirty="0"/>
          </a:p>
          <a:p>
            <a:pPr marL="0" indent="0">
              <a:buNone/>
            </a:pPr>
            <a:endParaRPr lang="hr-HR" sz="2200" dirty="0"/>
          </a:p>
          <a:p>
            <a:r>
              <a:rPr lang="hr-HR" sz="2200" dirty="0"/>
              <a:t>Sastoji se od:</a:t>
            </a:r>
          </a:p>
          <a:p>
            <a:pPr lvl="5">
              <a:buFont typeface="Wingdings" panose="05000000000000000000" pitchFamily="2" charset="2"/>
              <a:buChar char="v"/>
            </a:pPr>
            <a:r>
              <a:rPr lang="hr-HR" sz="2200" dirty="0"/>
              <a:t>Pravaca</a:t>
            </a:r>
          </a:p>
          <a:p>
            <a:pPr lvl="5">
              <a:buFont typeface="Wingdings" panose="05000000000000000000" pitchFamily="2" charset="2"/>
              <a:buChar char="v"/>
            </a:pPr>
            <a:r>
              <a:rPr lang="hr-HR" sz="2200" dirty="0"/>
              <a:t>Prijelaznih krivina (</a:t>
            </a:r>
            <a:r>
              <a:rPr lang="hr-HR" sz="2200" dirty="0" err="1"/>
              <a:t>klotoida</a:t>
            </a:r>
            <a:r>
              <a:rPr lang="hr-HR" sz="2200" dirty="0"/>
              <a:t>)</a:t>
            </a:r>
          </a:p>
          <a:p>
            <a:pPr lvl="5">
              <a:buFont typeface="Wingdings" panose="05000000000000000000" pitchFamily="2" charset="2"/>
              <a:buChar char="v"/>
            </a:pPr>
            <a:r>
              <a:rPr lang="hr-HR" sz="2200" dirty="0"/>
              <a:t>Kružnih lukova</a:t>
            </a:r>
          </a:p>
          <a:p>
            <a:pPr lvl="5">
              <a:buFont typeface="Wingdings" panose="05000000000000000000" pitchFamily="2" charset="2"/>
              <a:buChar char="v"/>
            </a:pPr>
            <a:endParaRPr lang="hr-HR" sz="2200" dirty="0"/>
          </a:p>
          <a:p>
            <a:pPr marL="2286000" lvl="5" indent="0">
              <a:buNone/>
            </a:pPr>
            <a:endParaRPr lang="hr-HR" sz="2200" dirty="0"/>
          </a:p>
          <a:p>
            <a:pPr>
              <a:buFont typeface="Courier New" panose="02070309020205020404" pitchFamily="49" charset="0"/>
              <a:buChar char="o"/>
            </a:pPr>
            <a:r>
              <a:rPr lang="hr-HR" sz="2200" dirty="0"/>
              <a:t>Prolazi sredinom kolnika osim u krivinama kod kojih je primijenjeno  proširenje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sz="2200" dirty="0"/>
              <a:t>Minimalni geometrijski elementi određeni su propisima, a ovise o </a:t>
            </a:r>
            <a:r>
              <a:rPr lang="hr-HR" sz="2200" dirty="0" err="1"/>
              <a:t>voznodinamičkim</a:t>
            </a:r>
            <a:r>
              <a:rPr lang="hr-HR" sz="2200" dirty="0"/>
              <a:t> zahtjevima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394" y="1933303"/>
            <a:ext cx="5357435" cy="277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48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01730" y="568761"/>
            <a:ext cx="7024744" cy="397890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err="1"/>
              <a:t>Niveleta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27463" y="1672046"/>
            <a:ext cx="10763793" cy="4160585"/>
          </a:xfrm>
        </p:spPr>
        <p:txBody>
          <a:bodyPr>
            <a:normAutofit lnSpcReduction="10000"/>
          </a:bodyPr>
          <a:lstStyle/>
          <a:p>
            <a:r>
              <a:rPr lang="hr-HR" sz="2400" dirty="0" err="1"/>
              <a:t>Presječnica</a:t>
            </a:r>
            <a:r>
              <a:rPr lang="hr-HR" sz="2400" dirty="0"/>
              <a:t> vertikalne plohe koja prolazi kroz os ceste s gornjom površinom kolnika</a:t>
            </a:r>
          </a:p>
          <a:p>
            <a:r>
              <a:rPr lang="hr-HR" sz="2400" dirty="0"/>
              <a:t>Položaj </a:t>
            </a:r>
            <a:r>
              <a:rPr lang="hr-HR" sz="2400" dirty="0" err="1"/>
              <a:t>nivelete</a:t>
            </a:r>
            <a:r>
              <a:rPr lang="hr-HR" sz="2400" dirty="0"/>
              <a:t> određuje visinski tok trase</a:t>
            </a:r>
          </a:p>
          <a:p>
            <a:r>
              <a:rPr lang="hr-HR" sz="2400" dirty="0"/>
              <a:t>Geometrijski se sastoji od:</a:t>
            </a:r>
          </a:p>
          <a:p>
            <a:pPr lvl="8">
              <a:buFont typeface="Wingdings" panose="05000000000000000000" pitchFamily="2" charset="2"/>
              <a:buChar char="v"/>
            </a:pPr>
            <a:r>
              <a:rPr lang="hr-HR" sz="2400" dirty="0"/>
              <a:t>Pravaca</a:t>
            </a:r>
          </a:p>
          <a:p>
            <a:pPr lvl="8">
              <a:buFont typeface="Wingdings" panose="05000000000000000000" pitchFamily="2" charset="2"/>
              <a:buChar char="v"/>
            </a:pPr>
            <a:r>
              <a:rPr lang="hr-HR" sz="2400" dirty="0"/>
              <a:t>Kružnih lukova</a:t>
            </a:r>
          </a:p>
          <a:p>
            <a:pPr lvl="8">
              <a:buFont typeface="Wingdings" panose="05000000000000000000" pitchFamily="2" charset="2"/>
              <a:buChar char="v"/>
            </a:pPr>
            <a:endParaRPr lang="hr-HR" sz="2400" dirty="0"/>
          </a:p>
          <a:p>
            <a:pPr lvl="8">
              <a:buFont typeface="Wingdings" panose="05000000000000000000" pitchFamily="2" charset="2"/>
              <a:buChar char="v"/>
            </a:pPr>
            <a:endParaRPr lang="hr-HR" sz="2400" dirty="0"/>
          </a:p>
          <a:p>
            <a:pPr lvl="8">
              <a:buFont typeface="Wingdings" panose="05000000000000000000" pitchFamily="2" charset="2"/>
              <a:buChar char="v"/>
            </a:pPr>
            <a:endParaRPr lang="hr-HR" sz="2400" dirty="0"/>
          </a:p>
          <a:p>
            <a:r>
              <a:rPr lang="hr-HR" sz="2400" dirty="0"/>
              <a:t>Tlocrtno se poklapa sa osi ceste osim </a:t>
            </a:r>
            <a:r>
              <a:rPr lang="hr-HR" sz="2400" dirty="0" err="1"/>
              <a:t>napr</a:t>
            </a:r>
            <a:r>
              <a:rPr lang="hr-HR" sz="2400" dirty="0"/>
              <a:t>. na autocestama, priključcima na čvorištima itd.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1436" y="2769327"/>
            <a:ext cx="4944141" cy="18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09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96834" y="365126"/>
            <a:ext cx="10556966" cy="497024"/>
          </a:xfrm>
        </p:spPr>
        <p:txBody>
          <a:bodyPr>
            <a:normAutofit fontScale="90000"/>
          </a:bodyPr>
          <a:lstStyle/>
          <a:p>
            <a:r>
              <a:rPr lang="hr-HR" dirty="0"/>
              <a:t>Osnovni elementi poprečnog presjeka ceste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235131" y="1825625"/>
            <a:ext cx="4767943" cy="4351338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hr-HR" dirty="0"/>
              <a:t>Prometni  trak (kolnik)</a:t>
            </a:r>
          </a:p>
          <a:p>
            <a:pPr marL="514350" indent="-514350">
              <a:buFont typeface="+mj-lt"/>
              <a:buAutoNum type="arabicParenR"/>
            </a:pPr>
            <a:r>
              <a:rPr lang="hr-HR" dirty="0"/>
              <a:t>Rubni trak</a:t>
            </a:r>
          </a:p>
          <a:p>
            <a:pPr marL="514350" indent="-514350">
              <a:buFont typeface="+mj-lt"/>
              <a:buAutoNum type="arabicParenR"/>
            </a:pPr>
            <a:r>
              <a:rPr lang="hr-HR" dirty="0"/>
              <a:t>Bankina-</a:t>
            </a:r>
            <a:r>
              <a:rPr lang="hr-HR" dirty="0" err="1"/>
              <a:t>berma</a:t>
            </a:r>
            <a:endParaRPr lang="hr-HR" dirty="0"/>
          </a:p>
          <a:p>
            <a:pPr marL="514350" indent="-514350">
              <a:buFont typeface="+mj-lt"/>
              <a:buAutoNum type="arabicParenR"/>
            </a:pPr>
            <a:r>
              <a:rPr lang="hr-HR" dirty="0"/>
              <a:t>Uređaji za odvodnju (</a:t>
            </a:r>
            <a:r>
              <a:rPr lang="hr-HR" dirty="0" err="1"/>
              <a:t>rigol</a:t>
            </a:r>
            <a:r>
              <a:rPr lang="hr-HR" dirty="0"/>
              <a:t>, jarak)</a:t>
            </a:r>
          </a:p>
          <a:p>
            <a:pPr marL="0" indent="0">
              <a:buNone/>
            </a:pPr>
            <a:r>
              <a:rPr lang="hr-HR" dirty="0"/>
              <a:t>         …………………….</a:t>
            </a:r>
          </a:p>
          <a:p>
            <a:r>
              <a:rPr lang="hr-HR" dirty="0"/>
              <a:t>Trak za zaustavljanje </a:t>
            </a:r>
          </a:p>
          <a:p>
            <a:r>
              <a:rPr lang="hr-HR" dirty="0"/>
              <a:t>Trak za spora vozila</a:t>
            </a:r>
          </a:p>
          <a:p>
            <a:r>
              <a:rPr lang="hr-HR" dirty="0"/>
              <a:t>Trak za bicikliste</a:t>
            </a:r>
          </a:p>
          <a:p>
            <a:r>
              <a:rPr lang="hr-HR" dirty="0"/>
              <a:t>Hodnik za pješake</a:t>
            </a:r>
          </a:p>
          <a:p>
            <a:r>
              <a:rPr lang="hr-HR" dirty="0"/>
              <a:t>Razdjelni pojas</a:t>
            </a:r>
          </a:p>
          <a:p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308" y="1825625"/>
            <a:ext cx="7633063" cy="4193178"/>
          </a:xfrm>
        </p:spPr>
      </p:pic>
    </p:spTree>
    <p:extLst>
      <p:ext uri="{BB962C8B-B14F-4D97-AF65-F5344CB8AC3E}">
        <p14:creationId xmlns:p14="http://schemas.microsoft.com/office/powerpoint/2010/main" val="375302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62100" y="339634"/>
            <a:ext cx="8030134" cy="444137"/>
          </a:xfrm>
        </p:spPr>
        <p:txBody>
          <a:bodyPr>
            <a:normAutofit fontScale="90000"/>
          </a:bodyPr>
          <a:lstStyle/>
          <a:p>
            <a:br>
              <a:rPr lang="hr-HR" dirty="0"/>
            </a:br>
            <a:r>
              <a:rPr lang="hr-HR" dirty="0"/>
              <a:t>1) Prometni  trak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562100" y="1214846"/>
            <a:ext cx="9791700" cy="4962117"/>
          </a:xfrm>
        </p:spPr>
        <p:txBody>
          <a:bodyPr/>
          <a:lstStyle/>
          <a:p>
            <a:r>
              <a:rPr lang="hr-HR" dirty="0"/>
              <a:t>Ukupna širina kolnika sastoji se od jednog, dva ili više voznih trakova</a:t>
            </a:r>
          </a:p>
          <a:p>
            <a:r>
              <a:rPr lang="hr-HR" dirty="0"/>
              <a:t>Pojas koji služi kretanju jednog prometnog toka</a:t>
            </a:r>
          </a:p>
          <a:p>
            <a:r>
              <a:rPr lang="hr-HR" dirty="0"/>
              <a:t>Broj trakova određuje se prema značenju ceste, gustoći prometa i zahtijevanoj propusnoj moći ceste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2100" y="3827418"/>
            <a:ext cx="9791700" cy="288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05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9" y="0"/>
            <a:ext cx="121888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119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44084" y="875211"/>
            <a:ext cx="7024744" cy="522514"/>
          </a:xfrm>
        </p:spPr>
        <p:txBody>
          <a:bodyPr>
            <a:noAutofit/>
          </a:bodyPr>
          <a:lstStyle/>
          <a:p>
            <a:r>
              <a:rPr lang="hr-HR" sz="3200" dirty="0"/>
              <a:t>Širina prometnog traka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92332" y="1844826"/>
            <a:ext cx="10920548" cy="3987805"/>
          </a:xfrm>
        </p:spPr>
        <p:txBody>
          <a:bodyPr/>
          <a:lstStyle/>
          <a:p>
            <a:r>
              <a:rPr lang="hr-HR" dirty="0"/>
              <a:t>ovisi o širini vozila i o bočnom sigurnosnom razmaku među vozilima</a:t>
            </a:r>
          </a:p>
          <a:p>
            <a:r>
              <a:rPr lang="hr-HR" b="1" dirty="0"/>
              <a:t>bočni sigurnosni razmak </a:t>
            </a:r>
            <a:r>
              <a:rPr lang="hr-HR" dirty="0"/>
              <a:t>ovisi o računskoj brzini vozila</a:t>
            </a:r>
          </a:p>
          <a:p>
            <a:r>
              <a:rPr lang="hr-HR" dirty="0"/>
              <a:t>Prema našim propisima širina voznog traka se određuje na temelju </a:t>
            </a:r>
            <a:r>
              <a:rPr lang="hr-HR" b="1" dirty="0"/>
              <a:t>projektne  brzine</a:t>
            </a:r>
          </a:p>
          <a:p>
            <a:endParaRPr lang="hr-HR" b="1" dirty="0"/>
          </a:p>
        </p:txBody>
      </p:sp>
      <p:graphicFrame>
        <p:nvGraphicFramePr>
          <p:cNvPr id="4" name="Tablic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275991"/>
              </p:ext>
            </p:extLst>
          </p:nvPr>
        </p:nvGraphicFramePr>
        <p:xfrm>
          <a:off x="692333" y="4716901"/>
          <a:ext cx="10685412" cy="1370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7268">
                  <a:extLst>
                    <a:ext uri="{9D8B030D-6E8A-4147-A177-3AD203B41FA5}">
                      <a16:colId xmlns:a16="http://schemas.microsoft.com/office/drawing/2014/main" val="4192602860"/>
                    </a:ext>
                  </a:extLst>
                </a:gridCol>
                <a:gridCol w="1187268">
                  <a:extLst>
                    <a:ext uri="{9D8B030D-6E8A-4147-A177-3AD203B41FA5}">
                      <a16:colId xmlns:a16="http://schemas.microsoft.com/office/drawing/2014/main" val="2188804091"/>
                    </a:ext>
                  </a:extLst>
                </a:gridCol>
                <a:gridCol w="1187268">
                  <a:extLst>
                    <a:ext uri="{9D8B030D-6E8A-4147-A177-3AD203B41FA5}">
                      <a16:colId xmlns:a16="http://schemas.microsoft.com/office/drawing/2014/main" val="728969838"/>
                    </a:ext>
                  </a:extLst>
                </a:gridCol>
                <a:gridCol w="1187268">
                  <a:extLst>
                    <a:ext uri="{9D8B030D-6E8A-4147-A177-3AD203B41FA5}">
                      <a16:colId xmlns:a16="http://schemas.microsoft.com/office/drawing/2014/main" val="1357946513"/>
                    </a:ext>
                  </a:extLst>
                </a:gridCol>
                <a:gridCol w="1187268">
                  <a:extLst>
                    <a:ext uri="{9D8B030D-6E8A-4147-A177-3AD203B41FA5}">
                      <a16:colId xmlns:a16="http://schemas.microsoft.com/office/drawing/2014/main" val="3108779058"/>
                    </a:ext>
                  </a:extLst>
                </a:gridCol>
                <a:gridCol w="1187268">
                  <a:extLst>
                    <a:ext uri="{9D8B030D-6E8A-4147-A177-3AD203B41FA5}">
                      <a16:colId xmlns:a16="http://schemas.microsoft.com/office/drawing/2014/main" val="1898905976"/>
                    </a:ext>
                  </a:extLst>
                </a:gridCol>
                <a:gridCol w="1187268">
                  <a:extLst>
                    <a:ext uri="{9D8B030D-6E8A-4147-A177-3AD203B41FA5}">
                      <a16:colId xmlns:a16="http://schemas.microsoft.com/office/drawing/2014/main" val="3834889419"/>
                    </a:ext>
                  </a:extLst>
                </a:gridCol>
                <a:gridCol w="1187268">
                  <a:extLst>
                    <a:ext uri="{9D8B030D-6E8A-4147-A177-3AD203B41FA5}">
                      <a16:colId xmlns:a16="http://schemas.microsoft.com/office/drawing/2014/main" val="1770996783"/>
                    </a:ext>
                  </a:extLst>
                </a:gridCol>
                <a:gridCol w="1187268">
                  <a:extLst>
                    <a:ext uri="{9D8B030D-6E8A-4147-A177-3AD203B41FA5}">
                      <a16:colId xmlns:a16="http://schemas.microsoft.com/office/drawing/2014/main" val="303834044"/>
                    </a:ext>
                  </a:extLst>
                </a:gridCol>
              </a:tblGrid>
              <a:tr h="685195">
                <a:tc>
                  <a:txBody>
                    <a:bodyPr/>
                    <a:lstStyle/>
                    <a:p>
                      <a:pPr algn="ctr"/>
                      <a:r>
                        <a:rPr lang="hr-HR" dirty="0" err="1"/>
                        <a:t>V</a:t>
                      </a:r>
                      <a:r>
                        <a:rPr lang="hr-HR" baseline="-25000" dirty="0" err="1"/>
                        <a:t>p</a:t>
                      </a:r>
                      <a:r>
                        <a:rPr lang="hr-HR" dirty="0"/>
                        <a:t> (km/h)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120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9979982"/>
                  </a:ext>
                </a:extLst>
              </a:tr>
              <a:tr h="685195">
                <a:tc>
                  <a:txBody>
                    <a:bodyPr/>
                    <a:lstStyle/>
                    <a:p>
                      <a:pPr algn="ctr"/>
                      <a:r>
                        <a:rPr lang="hr-HR" dirty="0" err="1"/>
                        <a:t>š</a:t>
                      </a:r>
                      <a:r>
                        <a:rPr lang="hr-HR" baseline="-25000" dirty="0" err="1"/>
                        <a:t>VT</a:t>
                      </a:r>
                      <a:endParaRPr lang="hr-HR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3.75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3.50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3.50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3.25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3.00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3.00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3.00</a:t>
                      </a:r>
                      <a:r>
                        <a:rPr lang="hr-HR" baseline="0" dirty="0"/>
                        <a:t> (2.75)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2.75 (2.50)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61848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199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ma1" id="{0AF5DBE7-CB77-43A1-A18C-06E87F581A73}" vid="{52403BD2-438C-4E6D-8243-8965B19539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77</TotalTime>
  <Words>776</Words>
  <Application>Microsoft Office PowerPoint</Application>
  <PresentationFormat>Široki zaslon</PresentationFormat>
  <Paragraphs>144</Paragraphs>
  <Slides>21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21</vt:i4>
      </vt:variant>
    </vt:vector>
  </HeadingPairs>
  <TitlesOfParts>
    <vt:vector size="27" baseType="lpstr">
      <vt:lpstr>Arial</vt:lpstr>
      <vt:lpstr>Calibri</vt:lpstr>
      <vt:lpstr>Cambria</vt:lpstr>
      <vt:lpstr>Courier New</vt:lpstr>
      <vt:lpstr>Wingdings</vt:lpstr>
      <vt:lpstr>Tema1</vt:lpstr>
      <vt:lpstr>Dijelovi projekta ceste</vt:lpstr>
      <vt:lpstr>Dijelovi projekta ceste</vt:lpstr>
      <vt:lpstr> Stacionaža </vt:lpstr>
      <vt:lpstr>Os ceste</vt:lpstr>
      <vt:lpstr>Niveleta</vt:lpstr>
      <vt:lpstr>Osnovni elementi poprečnog presjeka ceste</vt:lpstr>
      <vt:lpstr> 1) Prometni  trak </vt:lpstr>
      <vt:lpstr>PowerPoint prezentacija</vt:lpstr>
      <vt:lpstr>Širina prometnog traka</vt:lpstr>
      <vt:lpstr> 2) Rubni trak </vt:lpstr>
      <vt:lpstr>Širine rubnih trakova</vt:lpstr>
      <vt:lpstr>3) Bankina i berma</vt:lpstr>
      <vt:lpstr>PowerPoint prezentacija</vt:lpstr>
      <vt:lpstr>Trak za zaustavljanje</vt:lpstr>
      <vt:lpstr>Trak za sporu vožnju</vt:lpstr>
      <vt:lpstr>Trak za vozila javnog prometa</vt:lpstr>
      <vt:lpstr>Biciklističke staze</vt:lpstr>
      <vt:lpstr>Pješačke staze</vt:lpstr>
      <vt:lpstr>Razdjelni trak</vt:lpstr>
      <vt:lpstr>Prometni i slobodni profil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Dijelovi projekta ceste</dc:title>
  <dc:creator>Patrik Sabo</dc:creator>
  <cp:lastModifiedBy>Renato Ristić</cp:lastModifiedBy>
  <cp:revision>10</cp:revision>
  <dcterms:created xsi:type="dcterms:W3CDTF">2020-11-09T22:50:45Z</dcterms:created>
  <dcterms:modified xsi:type="dcterms:W3CDTF">2020-11-10T09:49:44Z</dcterms:modified>
</cp:coreProperties>
</file>