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6" r:id="rId1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2A1D26-23D5-4139-BAE7-306E81812436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92F605-C5EF-4741-990E-51DE5A2B38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0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2A1D26-23D5-4139-BAE7-306E81812436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92F605-C5EF-4741-990E-51DE5A2B38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45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2A1D26-23D5-4139-BAE7-306E81812436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92F605-C5EF-4741-990E-51DE5A2B38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2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8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2A1D26-23D5-4139-BAE7-306E81812436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92F605-C5EF-4741-990E-51DE5A2B38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71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9"/>
            <a:ext cx="10364451" cy="159617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4"/>
            <a:ext cx="51060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F2276F-76EA-44F3-A395-5C9E02AC0210}" type="datetime1">
              <a:rPr lang="hr-HR" noProof="1" smtClean="0"/>
              <a:t>10. 11. 2020.</a:t>
            </a:fld>
            <a:endParaRPr lang="hr-HR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hr-HR" noProof="1" smtClean="0"/>
              <a:pPr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1186577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2A1D26-23D5-4139-BAE7-306E81812436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92F605-C5EF-4741-990E-51DE5A2B38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615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2A1D26-23D5-4139-BAE7-306E81812436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92F605-C5EF-4741-990E-51DE5A2B38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02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2A1D26-23D5-4139-BAE7-306E81812436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92F605-C5EF-4741-990E-51DE5A2B38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53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2A1D26-23D5-4139-BAE7-306E81812436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92F605-C5EF-4741-990E-51DE5A2B38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44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2A1D26-23D5-4139-BAE7-306E81812436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92F605-C5EF-4741-990E-51DE5A2B38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8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2A1D26-23D5-4139-BAE7-306E81812436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92F605-C5EF-4741-990E-51DE5A2B38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2A1D26-23D5-4139-BAE7-306E81812436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92F605-C5EF-4741-990E-51DE5A2B38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2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8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2A1D26-23D5-4139-BAE7-306E81812436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92F605-C5EF-4741-990E-51DE5A2B38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55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2A1D26-23D5-4139-BAE7-306E81812436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692F605-C5EF-4741-990E-51DE5A2B38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07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1464">
          <p15:clr>
            <a:srgbClr val="F26B43"/>
          </p15:clr>
        </p15:guide>
        <p15:guide id="3" pos="7152">
          <p15:clr>
            <a:srgbClr val="F26B43"/>
          </p15:clr>
        </p15:guide>
        <p15:guide id="4" pos="9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Zidovi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2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214845" y="692696"/>
            <a:ext cx="10084525" cy="1080120"/>
          </a:xfrm>
        </p:spPr>
        <p:txBody>
          <a:bodyPr>
            <a:normAutofit/>
          </a:bodyPr>
          <a:lstStyle/>
          <a:p>
            <a:r>
              <a:rPr lang="hr-HR" sz="2800" dirty="0"/>
              <a:t>Ovisno o materijalu od kojeg su izrađeni zidovi mogu biti: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789611" y="2132856"/>
            <a:ext cx="9509759" cy="3960440"/>
          </a:xfrm>
        </p:spPr>
        <p:txBody>
          <a:bodyPr>
            <a:normAutofit/>
          </a:bodyPr>
          <a:lstStyle/>
          <a:p>
            <a:r>
              <a:rPr lang="hr-HR" dirty="0"/>
              <a:t>Kruti (masivni, monolitni) </a:t>
            </a:r>
          </a:p>
          <a:p>
            <a:pPr marL="0" indent="0">
              <a:buNone/>
            </a:pPr>
            <a:endParaRPr lang="hr-HR" dirty="0"/>
          </a:p>
          <a:p>
            <a:pPr marL="982980" lvl="2" indent="-342900">
              <a:buFont typeface="Wingdings" panose="05000000000000000000" pitchFamily="2" charset="2"/>
              <a:buChar char="Ø"/>
            </a:pPr>
            <a:r>
              <a:rPr lang="hr-HR" dirty="0"/>
              <a:t> primjenjuju se na tlima sigurnim od naknadnih deformacija</a:t>
            </a:r>
          </a:p>
          <a:p>
            <a:pPr marL="982980" lvl="2" indent="-342900">
              <a:buFont typeface="Wingdings" panose="05000000000000000000" pitchFamily="2" charset="2"/>
              <a:buChar char="Ø"/>
            </a:pPr>
            <a:r>
              <a:rPr lang="hr-HR" dirty="0"/>
              <a:t> betonski, </a:t>
            </a:r>
            <a:r>
              <a:rPr lang="hr-HR" dirty="0" err="1"/>
              <a:t>ab</a:t>
            </a:r>
            <a:r>
              <a:rPr lang="hr-HR" dirty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hr-HR" dirty="0"/>
          </a:p>
          <a:p>
            <a:r>
              <a:rPr lang="hr-HR" dirty="0"/>
              <a:t>Fleksibilni  (savitljivi, montažni)</a:t>
            </a:r>
          </a:p>
          <a:p>
            <a:pPr marL="0" indent="0">
              <a:buNone/>
            </a:pPr>
            <a:endParaRPr lang="hr-HR" dirty="0"/>
          </a:p>
          <a:p>
            <a:pPr marL="925830" lvl="2" indent="-285750">
              <a:buFont typeface="Wingdings" panose="05000000000000000000" pitchFamily="2" charset="2"/>
              <a:buChar char="Ø"/>
            </a:pPr>
            <a:r>
              <a:rPr lang="hr-HR" dirty="0"/>
              <a:t>na tlima kod kojih se očekuje naknadna konsolidacija temelja, naknadna umjerena slijeganja koje će zid moći slijediti bez većih teškoća</a:t>
            </a:r>
          </a:p>
        </p:txBody>
      </p:sp>
    </p:spTree>
    <p:extLst>
      <p:ext uri="{BB962C8B-B14F-4D97-AF65-F5344CB8AC3E}">
        <p14:creationId xmlns:p14="http://schemas.microsoft.com/office/powerpoint/2010/main" val="29980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80160" y="404664"/>
            <a:ext cx="8776280" cy="648072"/>
          </a:xfrm>
        </p:spPr>
        <p:txBody>
          <a:bodyPr>
            <a:normAutofit/>
          </a:bodyPr>
          <a:lstStyle/>
          <a:p>
            <a:r>
              <a:rPr lang="hr-HR" sz="3200" dirty="0"/>
              <a:t>Betonski zidovi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80160" y="1484784"/>
            <a:ext cx="10215154" cy="4896544"/>
          </a:xfrm>
        </p:spPr>
        <p:txBody>
          <a:bodyPr>
            <a:normAutofit/>
          </a:bodyPr>
          <a:lstStyle/>
          <a:p>
            <a:r>
              <a:rPr lang="hr-HR" dirty="0"/>
              <a:t>izvode se od betona sa dodatkom lomljenog kamena</a:t>
            </a:r>
          </a:p>
          <a:p>
            <a:r>
              <a:rPr lang="hr-HR" dirty="0"/>
              <a:t>prednja strana zida izvodi se vertikalna ili u nagibima 4:1, 5:1, 10:1</a:t>
            </a:r>
          </a:p>
          <a:p>
            <a:r>
              <a:rPr lang="hr-HR" dirty="0"/>
              <a:t>obrada vidljivih površina može biti: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hr-HR" sz="2400" dirty="0" err="1"/>
              <a:t>Ozrnjavanje</a:t>
            </a:r>
            <a:r>
              <a:rPr lang="hr-HR" sz="2400" dirty="0"/>
              <a:t> (štokanje)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hr-HR" sz="2400" dirty="0"/>
              <a:t>Oblaganje betonskim pločama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hr-HR" sz="2400" dirty="0"/>
              <a:t>Oblaganje kamenom</a:t>
            </a:r>
          </a:p>
          <a:p>
            <a:r>
              <a:rPr lang="hr-HR" dirty="0"/>
              <a:t>ako se primjenjuje glatka ravna ili profilirana oplata obrada nije potrebna</a:t>
            </a:r>
          </a:p>
          <a:p>
            <a:r>
              <a:rPr lang="hr-HR" dirty="0"/>
              <a:t>potrebno predvidjeti dilatacije</a:t>
            </a:r>
          </a:p>
        </p:txBody>
      </p:sp>
    </p:spTree>
    <p:extLst>
      <p:ext uri="{BB962C8B-B14F-4D97-AF65-F5344CB8AC3E}">
        <p14:creationId xmlns:p14="http://schemas.microsoft.com/office/powerpoint/2010/main" val="134704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63552" y="476672"/>
            <a:ext cx="7992888" cy="720080"/>
          </a:xfrm>
        </p:spPr>
        <p:txBody>
          <a:bodyPr>
            <a:normAutofit/>
          </a:bodyPr>
          <a:lstStyle/>
          <a:p>
            <a:r>
              <a:rPr lang="hr-HR" sz="3200" dirty="0"/>
              <a:t>Armirano-betonski zidovi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632" y="1268760"/>
            <a:ext cx="676875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1332411" y="4049486"/>
            <a:ext cx="9588138" cy="2560320"/>
          </a:xfrm>
        </p:spPr>
        <p:txBody>
          <a:bodyPr>
            <a:normAutofit/>
          </a:bodyPr>
          <a:lstStyle/>
          <a:p>
            <a:r>
              <a:rPr lang="hr-HR" sz="2200" dirty="0"/>
              <a:t>Manje dimenzije od betonskih</a:t>
            </a:r>
          </a:p>
          <a:p>
            <a:r>
              <a:rPr lang="hr-HR" sz="2200" dirty="0"/>
              <a:t>Mrežasta armatura</a:t>
            </a:r>
          </a:p>
          <a:p>
            <a:r>
              <a:rPr lang="hr-HR" sz="2200" dirty="0"/>
              <a:t>Minimalna  debljina 40 cm</a:t>
            </a:r>
          </a:p>
          <a:p>
            <a:r>
              <a:rPr lang="hr-HR" sz="2200" dirty="0"/>
              <a:t>Konzola ukliještena u temeljnu stopu</a:t>
            </a:r>
          </a:p>
          <a:p>
            <a:r>
              <a:rPr lang="hr-HR" sz="2200" dirty="0"/>
              <a:t>Zbog povećanja stabilnosti mogu se sa stražnje strane projektirati vertikalna rebra i </a:t>
            </a:r>
            <a:r>
              <a:rPr lang="hr-HR" sz="2200" dirty="0" err="1"/>
              <a:t>rasteretne</a:t>
            </a:r>
            <a:r>
              <a:rPr lang="hr-HR" sz="2200" dirty="0"/>
              <a:t> konzole</a:t>
            </a:r>
          </a:p>
          <a:p>
            <a:endParaRPr lang="hr-HR" sz="2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486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24109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6" y="1027664"/>
            <a:ext cx="5672956" cy="455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1977" y="1027664"/>
            <a:ext cx="5760719" cy="455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25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261946"/>
            <a:ext cx="8194508" cy="561014"/>
          </a:xfrm>
        </p:spPr>
        <p:txBody>
          <a:bodyPr>
            <a:normAutofit fontScale="90000"/>
          </a:bodyPr>
          <a:lstStyle/>
          <a:p>
            <a:r>
              <a:rPr lang="hr-HR" sz="3200" dirty="0"/>
              <a:t>Montažni zidovi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0081" y="1162594"/>
            <a:ext cx="10607040" cy="4670037"/>
          </a:xfrm>
        </p:spPr>
        <p:txBody>
          <a:bodyPr>
            <a:normAutofit/>
          </a:bodyPr>
          <a:lstStyle/>
          <a:p>
            <a:r>
              <a:rPr lang="hr-HR" sz="2400" dirty="0"/>
              <a:t>montažni elementi složeni u kasete koje se ispunjavaju lomljenim kamenom</a:t>
            </a:r>
          </a:p>
          <a:p>
            <a:r>
              <a:rPr lang="hr-HR" sz="2400" dirty="0"/>
              <a:t>propusni su za vodu</a:t>
            </a:r>
          </a:p>
          <a:p>
            <a:r>
              <a:rPr lang="hr-HR" sz="2400" dirty="0"/>
              <a:t>za terene u kojima se javlja podzemna i </a:t>
            </a:r>
            <a:r>
              <a:rPr lang="hr-HR" sz="2400" dirty="0" err="1"/>
              <a:t>procjedna</a:t>
            </a:r>
            <a:r>
              <a:rPr lang="hr-HR" sz="2400" dirty="0"/>
              <a:t> voda </a:t>
            </a:r>
          </a:p>
          <a:p>
            <a:r>
              <a:rPr lang="hr-HR" sz="2400" dirty="0"/>
              <a:t>kod sanacije klizišta</a:t>
            </a:r>
          </a:p>
          <a:p>
            <a:r>
              <a:rPr lang="hr-HR" sz="2400" dirty="0"/>
              <a:t>jednostavna i brza izvedba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297" y="3461657"/>
            <a:ext cx="5353103" cy="317988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19" y="3461657"/>
            <a:ext cx="5131032" cy="31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0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77506" y="182595"/>
            <a:ext cx="7528682" cy="535862"/>
          </a:xfrm>
        </p:spPr>
        <p:txBody>
          <a:bodyPr>
            <a:normAutofit fontScale="90000"/>
          </a:bodyPr>
          <a:lstStyle/>
          <a:p>
            <a:r>
              <a:rPr lang="hr-HR" dirty="0"/>
              <a:t>Potporni i uporni zid</a:t>
            </a:r>
          </a:p>
        </p:txBody>
      </p:sp>
    </p:spTree>
    <p:extLst>
      <p:ext uri="{BB962C8B-B14F-4D97-AF65-F5344CB8AC3E}">
        <p14:creationId xmlns:p14="http://schemas.microsoft.com/office/powerpoint/2010/main" val="2103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1561"/>
            <a:ext cx="7992888" cy="502393"/>
          </a:xfrm>
        </p:spPr>
        <p:txBody>
          <a:bodyPr>
            <a:normAutofit fontScale="90000"/>
          </a:bodyPr>
          <a:lstStyle/>
          <a:p>
            <a:r>
              <a:rPr lang="hr-HR" sz="3200" dirty="0"/>
              <a:t>Armiranobetonski sidreni  uporni  zidovi</a:t>
            </a:r>
          </a:p>
        </p:txBody>
      </p:sp>
    </p:spTree>
    <p:extLst>
      <p:ext uri="{BB962C8B-B14F-4D97-AF65-F5344CB8AC3E}">
        <p14:creationId xmlns:p14="http://schemas.microsoft.com/office/powerpoint/2010/main" val="38575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8720" y="836712"/>
            <a:ext cx="8403514" cy="648072"/>
          </a:xfrm>
        </p:spPr>
        <p:txBody>
          <a:bodyPr>
            <a:normAutofit fontScale="90000"/>
          </a:bodyPr>
          <a:lstStyle/>
          <a:p>
            <a:r>
              <a:rPr lang="hr-HR" dirty="0"/>
              <a:t>Zidovi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8720" y="1988842"/>
            <a:ext cx="10097589" cy="3843789"/>
          </a:xfrm>
        </p:spPr>
        <p:txBody>
          <a:bodyPr/>
          <a:lstStyle/>
          <a:p>
            <a:r>
              <a:rPr lang="hr-HR" dirty="0"/>
              <a:t>vođenje trase u težim konfiguracijama terena ili nestabilnim tlima izaziva potrebu za projektiranjem zidova</a:t>
            </a:r>
          </a:p>
          <a:p>
            <a:pPr marL="68580" indent="0">
              <a:buNone/>
            </a:pPr>
            <a:endParaRPr lang="hr-HR" dirty="0"/>
          </a:p>
          <a:p>
            <a:r>
              <a:rPr lang="hr-HR" dirty="0"/>
              <a:t>izvode se prije ili istovremeno sa zemljanim radovima</a:t>
            </a:r>
          </a:p>
        </p:txBody>
      </p:sp>
    </p:spTree>
    <p:extLst>
      <p:ext uri="{BB962C8B-B14F-4D97-AF65-F5344CB8AC3E}">
        <p14:creationId xmlns:p14="http://schemas.microsoft.com/office/powerpoint/2010/main" val="17017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1154" y="365125"/>
            <a:ext cx="10282646" cy="523149"/>
          </a:xfrm>
        </p:spPr>
        <p:txBody>
          <a:bodyPr>
            <a:normAutofit fontScale="90000"/>
          </a:bodyPr>
          <a:lstStyle/>
          <a:p>
            <a:r>
              <a:rPr lang="hr-HR" sz="3200" dirty="0"/>
              <a:t>Podjela zidova prema položaju i funkciji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71153" y="1162594"/>
            <a:ext cx="6139544" cy="5525589"/>
          </a:xfrm>
        </p:spPr>
        <p:txBody>
          <a:bodyPr>
            <a:normAutofit/>
          </a:bodyPr>
          <a:lstStyle/>
          <a:p>
            <a:r>
              <a:rPr lang="hr-HR" sz="2400" dirty="0"/>
              <a:t>Potporni </a:t>
            </a:r>
            <a:r>
              <a:rPr lang="hr-HR" dirty="0"/>
              <a:t> </a:t>
            </a:r>
          </a:p>
          <a:p>
            <a:pPr lvl="3"/>
            <a:r>
              <a:rPr lang="hr-HR" dirty="0"/>
              <a:t>nalaze se na nižoj strani cestovnog trupa, ispod ceste</a:t>
            </a:r>
          </a:p>
          <a:p>
            <a:pPr lvl="3"/>
            <a:r>
              <a:rPr lang="hr-HR" dirty="0"/>
              <a:t>preuzimaju opterećenje nasutih slojeva nasipa i prometno opterećenje</a:t>
            </a:r>
          </a:p>
          <a:p>
            <a:pPr lvl="3"/>
            <a:r>
              <a:rPr lang="hr-HR" dirty="0"/>
              <a:t>može biti smješten uz sam kolnik (</a:t>
            </a:r>
            <a:r>
              <a:rPr lang="hr-HR" b="1" dirty="0"/>
              <a:t>krunski potporni zid</a:t>
            </a:r>
            <a:r>
              <a:rPr lang="hr-HR" dirty="0"/>
              <a:t>) ili podalje od ruba kolnika</a:t>
            </a:r>
          </a:p>
          <a:p>
            <a:r>
              <a:rPr lang="hr-HR" sz="2400" dirty="0"/>
              <a:t>Uporni</a:t>
            </a:r>
          </a:p>
          <a:p>
            <a:pPr lvl="3"/>
            <a:r>
              <a:rPr lang="hr-HR" dirty="0"/>
              <a:t>nalaze se iznad kolnika</a:t>
            </a:r>
          </a:p>
          <a:p>
            <a:pPr lvl="3"/>
            <a:r>
              <a:rPr lang="hr-HR" dirty="0"/>
              <a:t>preuzimaju opterećenje tla u usjeku</a:t>
            </a:r>
          </a:p>
          <a:p>
            <a:pPr lvl="3"/>
            <a:r>
              <a:rPr lang="hr-HR" dirty="0"/>
              <a:t>može biti izveden u punoj visini ili s </a:t>
            </a:r>
            <a:r>
              <a:rPr lang="hr-HR" dirty="0" err="1"/>
              <a:t>pokosom</a:t>
            </a:r>
            <a:r>
              <a:rPr lang="hr-HR" dirty="0"/>
              <a:t> povrh krune zida</a:t>
            </a:r>
          </a:p>
          <a:p>
            <a:r>
              <a:rPr lang="hr-HR" sz="2400" dirty="0" err="1"/>
              <a:t>Obložni</a:t>
            </a:r>
            <a:endParaRPr lang="hr-HR" sz="2400" dirty="0"/>
          </a:p>
          <a:p>
            <a:pPr lvl="3"/>
            <a:r>
              <a:rPr lang="hr-HR" dirty="0"/>
              <a:t>štite stabilne kosine usjeka osjetljive na djelovanje zraka i atmosferilija</a:t>
            </a:r>
          </a:p>
          <a:p>
            <a:pPr lvl="3"/>
            <a:r>
              <a:rPr lang="hr-HR" dirty="0"/>
              <a:t>nemaju nosivu funkciju</a:t>
            </a:r>
          </a:p>
          <a:p>
            <a:pPr lvl="3"/>
            <a:endParaRPr lang="hr-HR" dirty="0"/>
          </a:p>
          <a:p>
            <a:pPr marL="6858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270" y="1018903"/>
            <a:ext cx="425361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67490" y="692696"/>
            <a:ext cx="7024744" cy="792088"/>
          </a:xfrm>
        </p:spPr>
        <p:txBody>
          <a:bodyPr/>
          <a:lstStyle/>
          <a:p>
            <a:r>
              <a:rPr lang="hr-HR" dirty="0"/>
              <a:t>Materijali zidova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79576" y="2060850"/>
            <a:ext cx="7632848" cy="3771781"/>
          </a:xfrm>
        </p:spPr>
        <p:txBody>
          <a:bodyPr/>
          <a:lstStyle/>
          <a:p>
            <a:r>
              <a:rPr lang="hr-HR" dirty="0"/>
              <a:t>beton</a:t>
            </a:r>
          </a:p>
          <a:p>
            <a:r>
              <a:rPr lang="hr-HR" dirty="0"/>
              <a:t>armirani beton</a:t>
            </a:r>
          </a:p>
          <a:p>
            <a:r>
              <a:rPr lang="hr-HR" dirty="0"/>
              <a:t>kamen</a:t>
            </a:r>
          </a:p>
          <a:p>
            <a:r>
              <a:rPr lang="hr-HR" dirty="0"/>
              <a:t>montažni elementi od betona ili </a:t>
            </a:r>
            <a:r>
              <a:rPr lang="hr-HR" dirty="0" err="1"/>
              <a:t>ab</a:t>
            </a:r>
            <a:endParaRPr lang="hr-HR" dirty="0"/>
          </a:p>
          <a:p>
            <a:r>
              <a:rPr lang="hr-HR" dirty="0"/>
              <a:t>žičane košare ispunjene kamenom (</a:t>
            </a:r>
            <a:r>
              <a:rPr lang="hr-HR" b="1" dirty="0" err="1"/>
              <a:t>gabioni</a:t>
            </a:r>
            <a:r>
              <a:rPr lang="hr-H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25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9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5560" y="476672"/>
            <a:ext cx="7456674" cy="792088"/>
          </a:xfrm>
        </p:spPr>
        <p:txBody>
          <a:bodyPr>
            <a:normAutofit/>
          </a:bodyPr>
          <a:lstStyle/>
          <a:p>
            <a:r>
              <a:rPr lang="hr-HR" sz="3200" dirty="0"/>
              <a:t>Zidovi u stjenovitom tlu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95600" y="1196752"/>
            <a:ext cx="72008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2207568" y="4149080"/>
            <a:ext cx="7848872" cy="216024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hr-HR" dirty="0"/>
              <a:t>a) Zidovi u stjenovitim tlima nemaju temeljnu stopu</a:t>
            </a:r>
          </a:p>
          <a:p>
            <a:pPr marL="525780" indent="-457200">
              <a:buAutoNum type="alphaLcParenR"/>
            </a:pPr>
            <a:endParaRPr lang="hr-HR" dirty="0"/>
          </a:p>
          <a:p>
            <a:pPr marL="68580" indent="0">
              <a:buNone/>
            </a:pPr>
            <a:r>
              <a:rPr lang="hr-HR" dirty="0"/>
              <a:t>b) Kod nagnutih terena, radi uštede na iskopu</a:t>
            </a:r>
          </a:p>
          <a:p>
            <a:pPr marL="68580" indent="0">
              <a:buNone/>
            </a:pPr>
            <a:r>
              <a:rPr lang="hr-HR" dirty="0"/>
              <a:t>     temelja i betonu, može se izvesti stepenasto</a:t>
            </a:r>
          </a:p>
          <a:p>
            <a:pPr marL="68580" indent="0">
              <a:buNone/>
            </a:pPr>
            <a:r>
              <a:rPr lang="hr-HR" dirty="0"/>
              <a:t>     temeljenje</a:t>
            </a:r>
          </a:p>
        </p:txBody>
      </p:sp>
    </p:spTree>
    <p:extLst>
      <p:ext uri="{BB962C8B-B14F-4D97-AF65-F5344CB8AC3E}">
        <p14:creationId xmlns:p14="http://schemas.microsoft.com/office/powerpoint/2010/main" val="313117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4100" y="620688"/>
            <a:ext cx="8430332" cy="648072"/>
          </a:xfrm>
        </p:spPr>
        <p:txBody>
          <a:bodyPr>
            <a:normAutofit/>
          </a:bodyPr>
          <a:lstStyle/>
          <a:p>
            <a:r>
              <a:rPr lang="hr-HR" sz="2800" dirty="0"/>
              <a:t>Potporni zid u koherentnom (vezanom) tlu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100" y="1772818"/>
            <a:ext cx="4320480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6240016" y="1772818"/>
            <a:ext cx="3960440" cy="4033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/>
              <a:t>Skupljanje vode iza zida treba spriječiti izvedbom:</a:t>
            </a:r>
          </a:p>
          <a:p>
            <a:pPr marL="68580" indent="0">
              <a:buNone/>
            </a:pPr>
            <a:r>
              <a:rPr lang="hr-HR" sz="2200" dirty="0"/>
              <a:t> </a:t>
            </a:r>
          </a:p>
          <a:p>
            <a:pPr lvl="1"/>
            <a:r>
              <a:rPr lang="hr-HR" b="1" dirty="0" err="1"/>
              <a:t>filterskog</a:t>
            </a:r>
            <a:r>
              <a:rPr lang="hr-HR" b="1" dirty="0"/>
              <a:t> sloja </a:t>
            </a:r>
            <a:r>
              <a:rPr lang="hr-HR" dirty="0"/>
              <a:t>od kvalitetnog granuliranog kamenog materijala</a:t>
            </a:r>
          </a:p>
          <a:p>
            <a:pPr lvl="1"/>
            <a:r>
              <a:rPr lang="hr-HR" b="1" dirty="0"/>
              <a:t>drenaža</a:t>
            </a:r>
            <a:r>
              <a:rPr lang="hr-HR" dirty="0"/>
              <a:t> </a:t>
            </a:r>
          </a:p>
          <a:p>
            <a:pPr lvl="1"/>
            <a:r>
              <a:rPr lang="hr-HR" b="1" dirty="0" err="1"/>
              <a:t>procjednica</a:t>
            </a:r>
            <a:r>
              <a:rPr lang="hr-HR" dirty="0"/>
              <a:t> (</a:t>
            </a:r>
            <a:r>
              <a:rPr lang="hr-HR" dirty="0" err="1"/>
              <a:t>barbakana</a:t>
            </a:r>
            <a:r>
              <a:rPr lang="hr-HR" dirty="0"/>
              <a:t>) na razmaku 2-4 m</a:t>
            </a:r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073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319349" y="620688"/>
            <a:ext cx="8809099" cy="450466"/>
          </a:xfrm>
        </p:spPr>
        <p:txBody>
          <a:bodyPr>
            <a:noAutofit/>
          </a:bodyPr>
          <a:lstStyle/>
          <a:p>
            <a:r>
              <a:rPr lang="hr-HR" sz="3600" dirty="0"/>
              <a:t>Potporni zid u kamenitom tlu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35760" y="1484784"/>
            <a:ext cx="410445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1476103" y="5354798"/>
            <a:ext cx="8724353" cy="882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Nije neophodna izvedba filtarskog sloja, ali su potrebne </a:t>
            </a:r>
            <a:r>
              <a:rPr lang="hr-HR" sz="2000" b="1" dirty="0" err="1"/>
              <a:t>procjednice</a:t>
            </a:r>
            <a:r>
              <a:rPr lang="hr-HR" sz="2000" dirty="0"/>
              <a:t> pri dnu zida i </a:t>
            </a:r>
            <a:r>
              <a:rPr lang="hr-HR" sz="2000" b="1" dirty="0"/>
              <a:t>kamena zaloga </a:t>
            </a:r>
            <a:r>
              <a:rPr lang="hr-HR" sz="2000" dirty="0"/>
              <a:t>uz stražnju plohu zida</a:t>
            </a:r>
          </a:p>
        </p:txBody>
      </p:sp>
    </p:spTree>
    <p:extLst>
      <p:ext uri="{BB962C8B-B14F-4D97-AF65-F5344CB8AC3E}">
        <p14:creationId xmlns:p14="http://schemas.microsoft.com/office/powerpoint/2010/main" val="1455069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a1" id="{0AF5DBE7-CB77-43A1-A18C-06E87F581A73}" vid="{52403BD2-438C-4E6D-8243-8965B19539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26</TotalTime>
  <Words>394</Words>
  <Application>Microsoft Office PowerPoint</Application>
  <PresentationFormat>Široki zaslon</PresentationFormat>
  <Paragraphs>70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Wingdings</vt:lpstr>
      <vt:lpstr>Tema1</vt:lpstr>
      <vt:lpstr>Zidovi</vt:lpstr>
      <vt:lpstr>Zidovi</vt:lpstr>
      <vt:lpstr>Podjela zidova prema položaju i funkciji</vt:lpstr>
      <vt:lpstr>Materijali zidova</vt:lpstr>
      <vt:lpstr>PowerPoint prezentacija</vt:lpstr>
      <vt:lpstr>PowerPoint prezentacija</vt:lpstr>
      <vt:lpstr>Zidovi u stjenovitom tlu</vt:lpstr>
      <vt:lpstr>Potporni zid u koherentnom (vezanom) tlu</vt:lpstr>
      <vt:lpstr>Potporni zid u kamenitom tlu</vt:lpstr>
      <vt:lpstr>Ovisno o materijalu od kojeg su izrađeni zidovi mogu biti:</vt:lpstr>
      <vt:lpstr>Betonski zidovi</vt:lpstr>
      <vt:lpstr>Armirano-betonski zidovi</vt:lpstr>
      <vt:lpstr>PowerPoint prezentacija</vt:lpstr>
      <vt:lpstr>Montažni zidovi</vt:lpstr>
      <vt:lpstr>Potporni i uporni zid</vt:lpstr>
      <vt:lpstr>Armiranobetonski sidreni  uporni  zidovi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Zidovi</dc:title>
  <dc:creator>Patrik Sabo</dc:creator>
  <cp:lastModifiedBy>Renato Ristić</cp:lastModifiedBy>
  <cp:revision>4</cp:revision>
  <dcterms:created xsi:type="dcterms:W3CDTF">2020-11-10T01:11:50Z</dcterms:created>
  <dcterms:modified xsi:type="dcterms:W3CDTF">2020-11-10T09:49:19Z</dcterms:modified>
</cp:coreProperties>
</file>