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8" r:id="rId2"/>
  </p:sldMasterIdLst>
  <p:sldIdLst>
    <p:sldId id="257" r:id="rId3"/>
    <p:sldId id="259" r:id="rId4"/>
    <p:sldId id="256" r:id="rId5"/>
    <p:sldId id="260" r:id="rId6"/>
    <p:sldId id="261" r:id="rId7"/>
    <p:sldId id="262" r:id="rId8"/>
    <p:sldId id="28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8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939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43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 smtClean="0"/>
              <a:t>Kliknite da biste uredili stil podnaslova matrice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7B163C-01F7-4C82-8C12-64EAF942B21D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95F53787-A1EB-4CB9-B5A7-5D8B45EADD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976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970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7B163C-01F7-4C82-8C12-64EAF942B21D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95F53787-A1EB-4CB9-B5A7-5D8B45EADD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73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20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618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198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35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423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0948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smtClean="0"/>
              <a:t>Kliknite ikonu da biste dodali  sliku</a:t>
            </a:r>
            <a:endParaRPr lang="hr-HR" noProof="0" dirty="0"/>
          </a:p>
        </p:txBody>
      </p:sp>
      <p:sp>
        <p:nvSpPr>
          <p:cNvPr id="8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94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605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hr-HR" noProof="0" smtClean="0"/>
              <a:t>Uredite stilove teksta matrice</a:t>
            </a:r>
          </a:p>
          <a:p>
            <a:pPr lvl="1" rtl="0"/>
            <a:r>
              <a:rPr lang="hr-HR" noProof="0" smtClean="0"/>
              <a:t>Druga razina</a:t>
            </a:r>
          </a:p>
          <a:p>
            <a:pPr lvl="2" rtl="0"/>
            <a:r>
              <a:rPr lang="hr-HR" noProof="0" smtClean="0"/>
              <a:t>Treća razina</a:t>
            </a:r>
          </a:p>
          <a:p>
            <a:pPr lvl="3" rtl="0"/>
            <a:r>
              <a:rPr lang="hr-HR" noProof="0" smtClean="0"/>
              <a:t>Četvrta razina</a:t>
            </a:r>
          </a:p>
          <a:p>
            <a:pPr lvl="4" rtl="0"/>
            <a:r>
              <a:rPr lang="hr-HR" noProof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02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 dirty="0"/>
          </a:p>
        </p:txBody>
      </p:sp>
      <p:sp>
        <p:nvSpPr>
          <p:cNvPr id="3" name="Rezervirano mjesto za sliku 2" descr="Prazno rezervirano mjesto za dodavanje slike. Kliknite rezervirano mjesto i odaberite sliku koju želite dodati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smtClean="0"/>
              <a:t>Kliknite ikonu da biste dodali  sliku</a:t>
            </a:r>
            <a:endParaRPr lang="hr-HR" noProof="0" dirty="0"/>
          </a:p>
        </p:txBody>
      </p:sp>
      <p:sp>
        <p:nvSpPr>
          <p:cNvPr id="8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 smtClean="0"/>
              <a:t>Uredite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116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228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980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4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9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305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90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02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49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noProof="0" dirty="0" smtClean="0"/>
              <a:t>Kliknite da biste uredili stil naslova matrice</a:t>
            </a:r>
            <a:endParaRPr lang="hr-HR" noProof="0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 dirty="0" smtClean="0"/>
              <a:t>Kliknite da biste uredili stilove teksta matrice</a:t>
            </a:r>
          </a:p>
          <a:p>
            <a:pPr lvl="1" rtl="0"/>
            <a:r>
              <a:rPr lang="hr-HR" noProof="0" dirty="0" smtClean="0"/>
              <a:t>Druga razina</a:t>
            </a:r>
          </a:p>
          <a:p>
            <a:pPr lvl="2" rtl="0"/>
            <a:r>
              <a:rPr lang="hr-HR" noProof="0" dirty="0" smtClean="0"/>
              <a:t>Treća razina</a:t>
            </a:r>
          </a:p>
          <a:p>
            <a:pPr lvl="3" rtl="0"/>
            <a:r>
              <a:rPr lang="hr-HR" noProof="0" dirty="0" smtClean="0"/>
              <a:t>Četvrta razina</a:t>
            </a:r>
          </a:p>
          <a:p>
            <a:pPr lvl="4" rtl="0"/>
            <a:r>
              <a:rPr lang="hr-HR" noProof="0" dirty="0" smtClean="0"/>
              <a:t>Peta razina</a:t>
            </a:r>
            <a:endParaRPr lang="hr-HR" noProof="0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F1F69D-0C42-47AB-9A73-C01F3E10EAF3}" type="datetimeFigureOut">
              <a:rPr lang="hr-HR" smtClean="0"/>
              <a:t>9.11.2020.</a:t>
            </a:fld>
            <a:endParaRPr lang="hr-HR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A93097-79F4-4716-91DC-99A01901D7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722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7320136" y="770467"/>
            <a:ext cx="4064291" cy="3352800"/>
          </a:xfrm>
        </p:spPr>
        <p:txBody>
          <a:bodyPr/>
          <a:lstStyle/>
          <a:p>
            <a:r>
              <a:rPr lang="hr-HR" dirty="0" smtClean="0"/>
              <a:t>I. Ceste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1525192" y="5157192"/>
            <a:ext cx="9141619" cy="100608"/>
          </a:xfrm>
        </p:spPr>
        <p:txBody>
          <a:bodyPr>
            <a:normAutofit fontScale="25000" lnSpcReduction="20000"/>
          </a:bodyPr>
          <a:lstStyle/>
          <a:p>
            <a:r>
              <a:rPr lang="hr-HR" dirty="0" smtClean="0"/>
              <a:t>I.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9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Prema </a:t>
            </a:r>
            <a:r>
              <a:rPr lang="hr-HR" b="1" dirty="0" smtClean="0"/>
              <a:t>društvenom i gospodarskom značenju </a:t>
            </a:r>
            <a:r>
              <a:rPr lang="hr-HR" b="1" dirty="0" smtClean="0"/>
              <a:t>dijele </a:t>
            </a:r>
            <a:r>
              <a:rPr lang="hr-HR" b="1" dirty="0"/>
              <a:t>se na: 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dirty="0" smtClean="0"/>
              <a:t>1</a:t>
            </a:r>
            <a:r>
              <a:rPr lang="hr-HR" dirty="0"/>
              <a:t>. Državne ceste – javna cesta najviše vrste koja povezuje cjelokupni prostor Hrvatske i integrira ga u evropsku mrežu </a:t>
            </a:r>
            <a:r>
              <a:rPr lang="hr-HR" dirty="0" smtClean="0"/>
              <a:t>cesta</a:t>
            </a:r>
          </a:p>
          <a:p>
            <a:pPr marL="0" indent="0">
              <a:buNone/>
            </a:pPr>
            <a:r>
              <a:rPr lang="hr-HR" dirty="0" smtClean="0"/>
              <a:t>2</a:t>
            </a:r>
            <a:r>
              <a:rPr lang="hr-HR" dirty="0"/>
              <a:t>. Županijske ceste – povezuju mjesta unutar jedne ili više županija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3</a:t>
            </a:r>
            <a:r>
              <a:rPr lang="hr-HR" dirty="0"/>
              <a:t>. Lokalne ceste – najniža vrsta javne ceste s obzirom na društveno i privredno značenje, a povezuje naselja na području općine </a:t>
            </a:r>
          </a:p>
        </p:txBody>
      </p:sp>
    </p:spTree>
    <p:extLst>
      <p:ext uri="{BB962C8B-B14F-4D97-AF65-F5344CB8AC3E}">
        <p14:creationId xmlns:p14="http://schemas.microsoft.com/office/powerpoint/2010/main" val="341911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Prema vrsti prometa</a:t>
            </a:r>
            <a:r>
              <a:rPr lang="hr-HR" dirty="0"/>
              <a:t>, javne ceste van naselja dijele se na: 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1</a:t>
            </a:r>
            <a:r>
              <a:rPr lang="hr-HR" dirty="0"/>
              <a:t>. Ceste samo za motorni promet </a:t>
            </a:r>
            <a:endParaRPr lang="hr-HR" dirty="0" smtClean="0"/>
          </a:p>
          <a:p>
            <a:r>
              <a:rPr lang="hr-HR" dirty="0" smtClean="0"/>
              <a:t>2</a:t>
            </a:r>
            <a:r>
              <a:rPr lang="hr-HR" dirty="0"/>
              <a:t>. Ceste za mješoviti promet</a:t>
            </a:r>
          </a:p>
        </p:txBody>
      </p:sp>
    </p:spTree>
    <p:extLst>
      <p:ext uri="{BB962C8B-B14F-4D97-AF65-F5344CB8AC3E}">
        <p14:creationId xmlns:p14="http://schemas.microsoft.com/office/powerpoint/2010/main" val="141366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Prema konfiguraciji terena </a:t>
            </a:r>
            <a:r>
              <a:rPr lang="hr-HR" dirty="0"/>
              <a:t>kojima cesta </a:t>
            </a:r>
            <a:r>
              <a:rPr lang="hr-HR" dirty="0" smtClean="0"/>
              <a:t>prolazi stupnjevi su ograničenja: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140231"/>
              </p:ext>
            </p:extLst>
          </p:nvPr>
        </p:nvGraphicFramePr>
        <p:xfrm>
          <a:off x="1836057" y="3384489"/>
          <a:ext cx="8127999" cy="25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9913117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8664297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65488003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bez ograničenja                        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BO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b="0" dirty="0" smtClean="0">
                          <a:solidFill>
                            <a:schemeClr val="tx1"/>
                          </a:solidFill>
                        </a:rPr>
                        <a:t>ravničarski teren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80216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lang="hr-HR" dirty="0" smtClean="0"/>
                        <a:t>neznatno ograničenje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NO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brežuljkasti teren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69231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lang="hr-HR" dirty="0" smtClean="0"/>
                        <a:t>znatno ograničenje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ZO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brdoviti teren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875253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r>
                        <a:rPr lang="hr-HR" dirty="0" smtClean="0"/>
                        <a:t>veliko ograničenje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VO</a:t>
                      </a:r>
                      <a:endParaRPr lang="hr-H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planinski teren</a:t>
                      </a:r>
                      <a:endParaRPr lang="hr-H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739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9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24100" y="365126"/>
            <a:ext cx="9029700" cy="37945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62100" y="1123406"/>
            <a:ext cx="9791700" cy="50535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/>
              <a:t>Prema veličini motornog prometa </a:t>
            </a:r>
            <a:r>
              <a:rPr lang="hr-HR" dirty="0"/>
              <a:t>izraženoj prosječnim godišnjim </a:t>
            </a:r>
            <a:r>
              <a:rPr lang="hr-HR" dirty="0" smtClean="0"/>
              <a:t>dnevnim prometom </a:t>
            </a:r>
            <a:r>
              <a:rPr lang="hr-HR" dirty="0"/>
              <a:t>(PGDP), tj. prema broju motornih vozila koja prođu cestom u </a:t>
            </a:r>
            <a:r>
              <a:rPr lang="hr-HR" dirty="0" smtClean="0"/>
              <a:t>24 sata</a:t>
            </a:r>
            <a:r>
              <a:rPr lang="hr-HR" dirty="0"/>
              <a:t>, javne ceste se dijele na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</a:t>
            </a:r>
            <a:r>
              <a:rPr lang="hr-HR" dirty="0" smtClean="0"/>
              <a:t>OZNAKA </a:t>
            </a:r>
            <a:r>
              <a:rPr lang="hr-HR" dirty="0"/>
              <a:t>CESTE </a:t>
            </a:r>
            <a:r>
              <a:rPr lang="hr-HR" dirty="0" smtClean="0"/>
              <a:t>PGDP   </a:t>
            </a:r>
            <a:r>
              <a:rPr lang="hr-HR" dirty="0" smtClean="0"/>
              <a:t>    </a:t>
            </a:r>
            <a:r>
              <a:rPr lang="hr-HR" dirty="0"/>
              <a:t>(broj vozila u 24 sata)</a:t>
            </a:r>
          </a:p>
          <a:p>
            <a:pPr marL="2285315" lvl="5" indent="0">
              <a:buNone/>
            </a:pPr>
            <a:r>
              <a:rPr lang="hr-HR" sz="2600" dirty="0"/>
              <a:t>Autoceste </a:t>
            </a:r>
            <a:r>
              <a:rPr lang="hr-HR" sz="2600" dirty="0"/>
              <a:t>                     </a:t>
            </a:r>
            <a:r>
              <a:rPr lang="hr-HR" sz="2600" dirty="0" smtClean="0"/>
              <a:t>   </a:t>
            </a:r>
            <a:r>
              <a:rPr lang="hr-HR" sz="2600" dirty="0"/>
              <a:t>više </a:t>
            </a:r>
            <a:r>
              <a:rPr lang="hr-HR" sz="2600" dirty="0"/>
              <a:t>od 14000</a:t>
            </a:r>
          </a:p>
          <a:p>
            <a:pPr marL="2285315" lvl="5" indent="0">
              <a:buNone/>
            </a:pPr>
            <a:r>
              <a:rPr lang="hr-HR" sz="2600" dirty="0" smtClean="0"/>
              <a:t> </a:t>
            </a:r>
            <a:r>
              <a:rPr lang="hr-HR" sz="2600" dirty="0"/>
              <a:t>1. </a:t>
            </a:r>
            <a:r>
              <a:rPr lang="hr-HR" sz="2600" dirty="0" smtClean="0"/>
              <a:t>razred                          više </a:t>
            </a:r>
            <a:r>
              <a:rPr lang="hr-HR" sz="2600" dirty="0"/>
              <a:t>od 12000</a:t>
            </a:r>
          </a:p>
          <a:p>
            <a:pPr marL="2285315" lvl="5" indent="0">
              <a:buNone/>
            </a:pPr>
            <a:r>
              <a:rPr lang="hr-HR" sz="2600" dirty="0" smtClean="0"/>
              <a:t> </a:t>
            </a:r>
            <a:r>
              <a:rPr lang="hr-HR" sz="2600" dirty="0"/>
              <a:t>2. </a:t>
            </a:r>
            <a:r>
              <a:rPr lang="hr-HR" sz="2600" dirty="0" smtClean="0"/>
              <a:t>razred                          </a:t>
            </a:r>
            <a:r>
              <a:rPr lang="hr-HR" sz="2600" dirty="0"/>
              <a:t>7000 </a:t>
            </a:r>
            <a:r>
              <a:rPr lang="hr-HR" sz="2600" dirty="0"/>
              <a:t>– 12000</a:t>
            </a:r>
          </a:p>
          <a:p>
            <a:pPr marL="2285315" lvl="5" indent="0">
              <a:buNone/>
            </a:pPr>
            <a:r>
              <a:rPr lang="hr-HR" sz="2600" dirty="0" smtClean="0"/>
              <a:t> </a:t>
            </a:r>
            <a:r>
              <a:rPr lang="hr-HR" sz="2600" dirty="0"/>
              <a:t>3. </a:t>
            </a:r>
            <a:r>
              <a:rPr lang="hr-HR" sz="2600" dirty="0" smtClean="0"/>
              <a:t>razred                          3000 </a:t>
            </a:r>
            <a:r>
              <a:rPr lang="hr-HR" sz="2600" dirty="0"/>
              <a:t>– 7000</a:t>
            </a:r>
          </a:p>
          <a:p>
            <a:pPr marL="2285315" lvl="5" indent="0">
              <a:buNone/>
            </a:pPr>
            <a:r>
              <a:rPr lang="hr-HR" sz="2600" dirty="0" smtClean="0"/>
              <a:t> </a:t>
            </a:r>
            <a:r>
              <a:rPr lang="hr-HR" sz="2600" dirty="0"/>
              <a:t>4. </a:t>
            </a:r>
            <a:r>
              <a:rPr lang="hr-HR" sz="2600" dirty="0" smtClean="0"/>
              <a:t>razred                          1000 </a:t>
            </a:r>
            <a:r>
              <a:rPr lang="hr-HR" sz="2600" dirty="0"/>
              <a:t>– 3000</a:t>
            </a:r>
          </a:p>
          <a:p>
            <a:pPr marL="2285315" lvl="5" indent="0">
              <a:buNone/>
            </a:pPr>
            <a:r>
              <a:rPr lang="hr-HR" sz="2600" dirty="0" smtClean="0"/>
              <a:t> </a:t>
            </a:r>
            <a:r>
              <a:rPr lang="hr-HR" sz="2600" dirty="0"/>
              <a:t>5. </a:t>
            </a:r>
            <a:r>
              <a:rPr lang="hr-HR" sz="2600" dirty="0" smtClean="0"/>
              <a:t>razred                          </a:t>
            </a:r>
            <a:r>
              <a:rPr lang="hr-HR" sz="2600" dirty="0"/>
              <a:t>do </a:t>
            </a:r>
            <a:r>
              <a:rPr lang="hr-HR" sz="2600" dirty="0"/>
              <a:t>1000 </a:t>
            </a:r>
          </a:p>
          <a:p>
            <a:pPr lvl="5"/>
            <a:endParaRPr lang="hr-HR" sz="2600" dirty="0"/>
          </a:p>
        </p:txBody>
      </p:sp>
    </p:spTree>
    <p:extLst>
      <p:ext uri="{BB962C8B-B14F-4D97-AF65-F5344CB8AC3E}">
        <p14:creationId xmlns:p14="http://schemas.microsoft.com/office/powerpoint/2010/main" val="1564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Gradske ceste dijele se na</a:t>
            </a:r>
            <a:r>
              <a:rPr lang="hr-HR" dirty="0"/>
              <a:t>: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1</a:t>
            </a:r>
            <a:r>
              <a:rPr lang="hr-HR" dirty="0"/>
              <a:t>. Gradske autoceste </a:t>
            </a:r>
            <a:endParaRPr lang="hr-HR" dirty="0" smtClean="0"/>
          </a:p>
          <a:p>
            <a:r>
              <a:rPr lang="hr-HR" dirty="0" smtClean="0"/>
              <a:t>2</a:t>
            </a:r>
            <a:r>
              <a:rPr lang="hr-HR" dirty="0"/>
              <a:t>. Gradske avenije </a:t>
            </a:r>
            <a:endParaRPr lang="hr-HR" dirty="0" smtClean="0"/>
          </a:p>
          <a:p>
            <a:r>
              <a:rPr lang="hr-HR" dirty="0" smtClean="0"/>
              <a:t>3</a:t>
            </a:r>
            <a:r>
              <a:rPr lang="hr-HR" dirty="0"/>
              <a:t>. Glavne gradske ulice </a:t>
            </a:r>
            <a:endParaRPr lang="hr-HR" dirty="0" smtClean="0"/>
          </a:p>
          <a:p>
            <a:r>
              <a:rPr lang="hr-HR" dirty="0" smtClean="0"/>
              <a:t>4</a:t>
            </a:r>
            <a:r>
              <a:rPr lang="hr-HR" dirty="0"/>
              <a:t>. Gradske ulice </a:t>
            </a:r>
          </a:p>
        </p:txBody>
      </p:sp>
    </p:spTree>
    <p:extLst>
      <p:ext uri="{BB962C8B-B14F-4D97-AF65-F5344CB8AC3E}">
        <p14:creationId xmlns:p14="http://schemas.microsoft.com/office/powerpoint/2010/main" val="259660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62100" y="365126"/>
            <a:ext cx="9791700" cy="862784"/>
          </a:xfrm>
        </p:spPr>
        <p:txBody>
          <a:bodyPr/>
          <a:lstStyle/>
          <a:p>
            <a:r>
              <a:rPr lang="hr-HR" dirty="0" smtClean="0"/>
              <a:t>Općenito o cestama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62100" y="2233749"/>
            <a:ext cx="9791700" cy="3943214"/>
          </a:xfrm>
        </p:spPr>
        <p:txBody>
          <a:bodyPr>
            <a:normAutofit/>
          </a:bodyPr>
          <a:lstStyle/>
          <a:p>
            <a:r>
              <a:rPr lang="hr-HR" sz="2400" dirty="0" smtClean="0"/>
              <a:t>Kod građenja cesta </a:t>
            </a:r>
            <a:r>
              <a:rPr lang="hr-HR" sz="2400" dirty="0" smtClean="0"/>
              <a:t>treba</a:t>
            </a:r>
          </a:p>
          <a:p>
            <a:pPr lvl="2"/>
            <a:r>
              <a:rPr lang="hr-HR" sz="2400" dirty="0"/>
              <a:t>t</a:t>
            </a:r>
            <a:r>
              <a:rPr lang="hr-HR" sz="2400" dirty="0" smtClean="0"/>
              <a:t>ežiti ekonomičnosti</a:t>
            </a:r>
            <a:r>
              <a:rPr lang="hr-HR" sz="2400" dirty="0" smtClean="0"/>
              <a:t>; da troškovi građenja, održavanja i pogona budu što </a:t>
            </a:r>
            <a:r>
              <a:rPr lang="hr-HR" sz="2400" dirty="0" smtClean="0"/>
              <a:t>manji</a:t>
            </a:r>
          </a:p>
          <a:p>
            <a:pPr lvl="2"/>
            <a:r>
              <a:rPr lang="hr-HR" sz="2400" dirty="0" smtClean="0"/>
              <a:t>ispuniti </a:t>
            </a:r>
            <a:r>
              <a:rPr lang="hr-HR" sz="2400" dirty="0" smtClean="0"/>
              <a:t>zahtjeve sigurnosti prometa i zaštite čovjekove </a:t>
            </a:r>
            <a:r>
              <a:rPr lang="hr-HR" sz="2400" dirty="0" smtClean="0"/>
              <a:t>okoline</a:t>
            </a:r>
          </a:p>
          <a:p>
            <a:pPr lvl="2"/>
            <a:endParaRPr lang="hr-HR" sz="2400" dirty="0" smtClean="0"/>
          </a:p>
          <a:p>
            <a:r>
              <a:rPr lang="hr-HR" sz="2400" dirty="0" smtClean="0"/>
              <a:t>Ovim zahtjevima moguće je udovoljiti jedino ako se o njima vodi računa u procesu planiranja i projektiranja.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73451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59496" y="1988840"/>
            <a:ext cx="9792936" cy="4366720"/>
          </a:xfrm>
        </p:spPr>
        <p:txBody>
          <a:bodyPr/>
          <a:lstStyle/>
          <a:p>
            <a:r>
              <a:rPr lang="hr-HR" dirty="0" smtClean="0"/>
              <a:t>Cesta je specifičan građevinski objekt zbog:</a:t>
            </a:r>
          </a:p>
          <a:p>
            <a:pPr>
              <a:buNone/>
            </a:pPr>
            <a:endParaRPr lang="hr-HR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2800" dirty="0"/>
              <a:t>duljine gradilišta,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2800" dirty="0"/>
              <a:t>opsežnih zemljanih i prijevoznih radova,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2800" dirty="0"/>
              <a:t>izgradnje objekata na trasi,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2800" dirty="0"/>
              <a:t>pratećih objekata uz trasu,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2800" dirty="0"/>
              <a:t>velikog broja ljudi,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sz="2800" dirty="0"/>
              <a:t>raznolike mehanizacije.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97369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3473" y="365127"/>
            <a:ext cx="10008960" cy="1325563"/>
          </a:xfrm>
        </p:spPr>
        <p:txBody>
          <a:bodyPr/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43473" y="1825625"/>
            <a:ext cx="10008959" cy="4351338"/>
          </a:xfrm>
        </p:spPr>
        <p:txBody>
          <a:bodyPr>
            <a:normAutofit/>
          </a:bodyPr>
          <a:lstStyle/>
          <a:p>
            <a:r>
              <a:rPr lang="hr-HR" sz="2400" b="1" u="sng" dirty="0"/>
              <a:t>Put: </a:t>
            </a:r>
            <a:r>
              <a:rPr lang="hr-HR" sz="2400" dirty="0"/>
              <a:t>namijenjen je kretanju pješaka i (tovarnih) životinja, ne gradi se već nastaje prirodno, spontano, primjereno svrsi kojoj služi (poljski put, planinarski put, karavanski put).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b="1" u="sng" dirty="0"/>
              <a:t>Cesta</a:t>
            </a:r>
            <a:r>
              <a:rPr lang="hr-HR" sz="2400" dirty="0"/>
              <a:t>: građevinski je objekt izgrađen sa svrhom lakšeg, udobnijeg, bržeg i sigurnijeg prometovanja vozila.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b="1" u="sng" dirty="0"/>
              <a:t>Ulica:</a:t>
            </a:r>
            <a:r>
              <a:rPr lang="hr-HR" sz="2400" dirty="0"/>
              <a:t> naziv je za cestu u urbaniziranom naselju. To je gradska cesta odnosno gradska ulica.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79891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prometnica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917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Razvitak građenja cesta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83432" y="2060848"/>
            <a:ext cx="10585176" cy="4116115"/>
          </a:xfrm>
        </p:spPr>
        <p:txBody>
          <a:bodyPr>
            <a:normAutofit/>
          </a:bodyPr>
          <a:lstStyle/>
          <a:p>
            <a:r>
              <a:rPr lang="hr-HR" dirty="0" smtClean="0"/>
              <a:t>U doba najprimitivnijeg gospodarstva – utrte staze</a:t>
            </a:r>
          </a:p>
          <a:p>
            <a:r>
              <a:rPr lang="hr-HR" dirty="0" smtClean="0"/>
              <a:t>Razvitkom sela, država i gradova – napredak u građenju cesta</a:t>
            </a:r>
          </a:p>
          <a:p>
            <a:r>
              <a:rPr lang="hr-HR" dirty="0" smtClean="0"/>
              <a:t>U vrijeme rimskog carstva – jači razvitak cesta</a:t>
            </a:r>
          </a:p>
          <a:p>
            <a:r>
              <a:rPr lang="hr-HR" dirty="0" smtClean="0"/>
              <a:t>Tragovi tih cesta postoje i danas</a:t>
            </a:r>
          </a:p>
          <a:p>
            <a:r>
              <a:rPr lang="hr-HR" dirty="0" smtClean="0"/>
              <a:t>Mnogi potezi cestovne mreže danas slijede nekadašnje rimske ceste.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28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7448" y="2132856"/>
            <a:ext cx="10224984" cy="4222704"/>
          </a:xfrm>
        </p:spPr>
        <p:txBody>
          <a:bodyPr/>
          <a:lstStyle/>
          <a:p>
            <a:r>
              <a:rPr lang="hr-HR" dirty="0" smtClean="0"/>
              <a:t>Padom rimskog carstva propale su i mnoge ceste  jer ih se nije održavalo</a:t>
            </a:r>
          </a:p>
          <a:p>
            <a:r>
              <a:rPr lang="hr-HR" dirty="0" smtClean="0"/>
              <a:t>U  srednjem vijeku ceste su potpuno zapuštene</a:t>
            </a:r>
          </a:p>
          <a:p>
            <a:r>
              <a:rPr lang="hr-HR" dirty="0" smtClean="0"/>
              <a:t>U 15. i 16. stoljeću gradske se ulice učvršćuju tučencem,  šljunkom  i taracom</a:t>
            </a:r>
          </a:p>
          <a:p>
            <a:r>
              <a:rPr lang="hr-HR" dirty="0" smtClean="0"/>
              <a:t>Razvitak građenja cesta u stalnom je odnosu sa razvitkom vozila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759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3"/>
          <a:stretch/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94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41658" y="3631473"/>
            <a:ext cx="10105791" cy="957989"/>
          </a:xfrm>
        </p:spPr>
        <p:txBody>
          <a:bodyPr>
            <a:normAutofit fontScale="90000"/>
          </a:bodyPr>
          <a:lstStyle/>
          <a:p>
            <a:pPr algn="r"/>
            <a:r>
              <a:rPr lang="hr-HR" dirty="0" smtClean="0"/>
              <a:t>Podjela cesta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23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03513" y="365127"/>
            <a:ext cx="9648920" cy="1325563"/>
          </a:xfrm>
        </p:spPr>
        <p:txBody>
          <a:bodyPr/>
          <a:lstStyle/>
          <a:p>
            <a:r>
              <a:rPr lang="hr-HR" dirty="0" smtClean="0"/>
              <a:t>Cesta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prometni </a:t>
            </a:r>
            <a:r>
              <a:rPr lang="hr-HR" sz="2400" dirty="0"/>
              <a:t>građevinski objekt, izgrađen u prostoru i namijenjen kretanju cestovnih </a:t>
            </a:r>
            <a:r>
              <a:rPr lang="hr-HR" sz="2400" dirty="0" smtClean="0"/>
              <a:t>vozila 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/>
              <a:t>u</a:t>
            </a:r>
            <a:r>
              <a:rPr lang="hr-HR" sz="2400" dirty="0" smtClean="0"/>
              <a:t> </a:t>
            </a:r>
            <a:r>
              <a:rPr lang="hr-HR" sz="2400" dirty="0"/>
              <a:t>presjeku ceste mogu biti predviđene i prometne površine za neke druge sudionike u prometu ( pješački hodnici i biciklističke staze</a:t>
            </a:r>
            <a:r>
              <a:rPr lang="hr-HR" sz="2400" dirty="0" smtClean="0"/>
              <a:t>) </a:t>
            </a:r>
          </a:p>
          <a:p>
            <a:endParaRPr lang="hr-HR" sz="2400" dirty="0" smtClean="0"/>
          </a:p>
          <a:p>
            <a:r>
              <a:rPr lang="hr-HR" sz="2400" dirty="0" smtClean="0"/>
              <a:t>razlikuju se prema </a:t>
            </a:r>
            <a:r>
              <a:rPr lang="hr-HR" sz="2400" dirty="0"/>
              <a:t>vrsti prometa, broju voznih trakova, veličini i gustoći prometa, terenu kojim prolaze </a:t>
            </a:r>
            <a:r>
              <a:rPr lang="hr-HR" sz="2400" dirty="0" smtClean="0"/>
              <a:t>itd.</a:t>
            </a:r>
          </a:p>
          <a:p>
            <a:endParaRPr lang="hr-HR" sz="2400" dirty="0" smtClean="0"/>
          </a:p>
          <a:p>
            <a:r>
              <a:rPr lang="hr-HR" sz="2400" dirty="0" smtClean="0"/>
              <a:t> skladu sa Zakonom o cestama dijele se na javne ceste i nerazvrstane ceste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7731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Prema položaju u prostoru </a:t>
            </a:r>
            <a:r>
              <a:rPr lang="hr-HR" dirty="0"/>
              <a:t>javne ceste se dijele na: 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</a:t>
            </a:r>
            <a:r>
              <a:rPr lang="hr-HR" dirty="0"/>
              <a:t>. Javne ceste izvan naselja – predviđene za mješoviti promet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2</a:t>
            </a:r>
            <a:r>
              <a:rPr lang="hr-HR" dirty="0"/>
              <a:t>. Gradske ceste ili ulice – u poprečnom presjeku izvode se ugibališta za autobuse, parkirališta, pješački hodnici</a:t>
            </a:r>
          </a:p>
        </p:txBody>
      </p:sp>
    </p:spTree>
    <p:extLst>
      <p:ext uri="{BB962C8B-B14F-4D97-AF65-F5344CB8AC3E}">
        <p14:creationId xmlns:p14="http://schemas.microsoft.com/office/powerpoint/2010/main" val="343354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ma1" id="{0AF5DBE7-CB77-43A1-A18C-06E87F581A73}" vid="{52403BD2-438C-4E6D-8243-8965B19539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Faseta</Template>
  <TotalTime>46</TotalTime>
  <Words>584</Words>
  <Application>Microsoft Office PowerPoint</Application>
  <PresentationFormat>Široki zaslon</PresentationFormat>
  <Paragraphs>83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Wingdings</vt:lpstr>
      <vt:lpstr>Wingdings 2</vt:lpstr>
      <vt:lpstr>HDOfficeLightV0</vt:lpstr>
      <vt:lpstr>Tema1</vt:lpstr>
      <vt:lpstr>I. Ceste</vt:lpstr>
      <vt:lpstr>Uvod</vt:lpstr>
      <vt:lpstr>Povijest prometnica</vt:lpstr>
      <vt:lpstr>Razvitak građenja cesta</vt:lpstr>
      <vt:lpstr>PowerPoint prezentacija</vt:lpstr>
      <vt:lpstr>PowerPoint prezentacija</vt:lpstr>
      <vt:lpstr>Podjela cesta</vt:lpstr>
      <vt:lpstr>Cesta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Općenito o cestama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Ceste</dc:title>
  <dc:creator>Patrik Sabo</dc:creator>
  <cp:lastModifiedBy>Patrik Sabo</cp:lastModifiedBy>
  <cp:revision>5</cp:revision>
  <dcterms:created xsi:type="dcterms:W3CDTF">2020-11-09T22:02:11Z</dcterms:created>
  <dcterms:modified xsi:type="dcterms:W3CDTF">2020-11-09T22:48:27Z</dcterms:modified>
</cp:coreProperties>
</file>