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2" r:id="rId14"/>
    <p:sldId id="273" r:id="rId15"/>
    <p:sldId id="275" r:id="rId16"/>
    <p:sldId id="279" r:id="rId17"/>
    <p:sldId id="280" r:id="rId18"/>
    <p:sldId id="284" r:id="rId19"/>
    <p:sldId id="285" r:id="rId20"/>
    <p:sldId id="286" r:id="rId21"/>
    <p:sldId id="287" r:id="rId22"/>
    <p:sldId id="291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</p:sldIdLst>
  <p:sldSz cx="12192000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noProof="0" smtClean="0"/>
              <a:t>Kliknite da biste uredili stil podnaslova matrice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347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089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945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liku 2" descr="Prazno rezervirano mjesto za dodavanje slike. Kliknite rezervirano mjesto i odaberite sliku koju želite dodati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 smtClean="0"/>
              <a:t>Kliknite ikonu da biste dodali  sliku</a:t>
            </a:r>
            <a:endParaRPr lang="hr-HR" noProof="0" dirty="0"/>
          </a:p>
        </p:txBody>
      </p:sp>
      <p:sp>
        <p:nvSpPr>
          <p:cNvPr id="8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374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9"/>
            <a:ext cx="10364451" cy="159617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4"/>
            <a:ext cx="5106026" cy="342410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4"/>
            <a:ext cx="5105400" cy="342410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DF2276F-76EA-44F3-A395-5C9E02AC0210}" type="datetime1">
              <a:rPr lang="hr-HR" noProof="1" smtClean="0"/>
              <a:t>10.11.2020.</a:t>
            </a:fld>
            <a:endParaRPr lang="hr-HR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hr-HR" noProof="1" smtClean="0"/>
              <a:t>Dodajte podnožje</a:t>
            </a:r>
            <a:endParaRPr lang="hr-HR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hr-HR" noProof="1" smtClean="0"/>
              <a:pPr/>
              <a:t>‹#›</a:t>
            </a:fld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225674746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763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461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782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0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490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438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584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liku 2" descr="Prazno rezervirano mjesto za dodavanje slike. Kliknite rezervirano mjesto i odaberite sliku koju želite dodati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 smtClean="0"/>
              <a:t>Kliknite ikonu da biste dodali  sliku</a:t>
            </a:r>
            <a:endParaRPr lang="hr-HR" noProof="0" dirty="0"/>
          </a:p>
        </p:txBody>
      </p:sp>
      <p:sp>
        <p:nvSpPr>
          <p:cNvPr id="8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729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r-HR" noProof="0" dirty="0" smtClean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 dirty="0" smtClean="0"/>
              <a:t>Kliknite da biste uredili stilove teksta matrice</a:t>
            </a:r>
          </a:p>
          <a:p>
            <a:pPr lvl="1" rtl="0"/>
            <a:r>
              <a:rPr lang="hr-HR" noProof="0" dirty="0" smtClean="0"/>
              <a:t>Druga razina</a:t>
            </a:r>
          </a:p>
          <a:p>
            <a:pPr lvl="2" rtl="0"/>
            <a:r>
              <a:rPr lang="hr-HR" noProof="0" dirty="0" smtClean="0"/>
              <a:t>Treća razina</a:t>
            </a:r>
          </a:p>
          <a:p>
            <a:pPr lvl="3" rtl="0"/>
            <a:r>
              <a:rPr lang="hr-HR" noProof="0" dirty="0" smtClean="0"/>
              <a:t>Četvrta razina</a:t>
            </a:r>
          </a:p>
          <a:p>
            <a:pPr lvl="4" rtl="0"/>
            <a:r>
              <a:rPr lang="hr-HR" noProof="0" dirty="0" smtClean="0"/>
              <a:t>Peta razina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8979877-4B74-4222-A2B5-807E39DC33E5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9880202-8AB7-4E46-946F-35F9D657B1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170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1464">
          <p15:clr>
            <a:srgbClr val="F26B43"/>
          </p15:clr>
        </p15:guide>
        <p15:guide id="3" pos="7152">
          <p15:clr>
            <a:srgbClr val="F26B43"/>
          </p15:clr>
        </p15:guide>
        <p15:guide id="4" pos="984">
          <p15:clr>
            <a:srgbClr val="F26B43"/>
          </p15:clr>
        </p15:guide>
        <p15:guide id="5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Vođenje linije ceste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3646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01337" y="365125"/>
            <a:ext cx="10452463" cy="1325563"/>
          </a:xfrm>
        </p:spPr>
        <p:txBody>
          <a:bodyPr>
            <a:normAutofit/>
          </a:bodyPr>
          <a:lstStyle/>
          <a:p>
            <a:r>
              <a:rPr lang="hr-HR" sz="4000" dirty="0" smtClean="0"/>
              <a:t>3. Prijelazna </a:t>
            </a:r>
            <a:r>
              <a:rPr lang="hr-HR" sz="4000" dirty="0" smtClean="0"/>
              <a:t>krivina </a:t>
            </a:r>
            <a:r>
              <a:rPr lang="hr-HR" sz="4000" dirty="0" err="1" smtClean="0"/>
              <a:t>klotoida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01337" y="2090057"/>
            <a:ext cx="10452463" cy="4086906"/>
          </a:xfrm>
        </p:spPr>
        <p:txBody>
          <a:bodyPr>
            <a:normAutofit/>
          </a:bodyPr>
          <a:lstStyle/>
          <a:p>
            <a:r>
              <a:rPr lang="hr-HR" dirty="0"/>
              <a:t>k</a:t>
            </a:r>
            <a:r>
              <a:rPr lang="hr-HR" dirty="0" smtClean="0"/>
              <a:t>od </a:t>
            </a:r>
            <a:r>
              <a:rPr lang="hr-HR" dirty="0" smtClean="0"/>
              <a:t>brzih motornih vozila pri neposrednom prijelazu iz pravca u kružni luk na vozilo i putnike nastupa djelovanje centrifugalne </a:t>
            </a:r>
            <a:r>
              <a:rPr lang="hr-HR" dirty="0" smtClean="0"/>
              <a:t>sile</a:t>
            </a:r>
            <a:endParaRPr lang="hr-HR" dirty="0" smtClean="0"/>
          </a:p>
          <a:p>
            <a:r>
              <a:rPr lang="hr-HR" dirty="0"/>
              <a:t>d</a:t>
            </a:r>
            <a:r>
              <a:rPr lang="hr-HR" dirty="0" smtClean="0"/>
              <a:t>a </a:t>
            </a:r>
            <a:r>
              <a:rPr lang="hr-HR" dirty="0" smtClean="0"/>
              <a:t>se ta sila smanji ispred se glavnog kružnog luka umetne luk većeg polumjera</a:t>
            </a:r>
          </a:p>
          <a:p>
            <a:r>
              <a:rPr lang="hr-HR" dirty="0"/>
              <a:t>a</a:t>
            </a:r>
            <a:r>
              <a:rPr lang="hr-HR" dirty="0" smtClean="0"/>
              <a:t>ko </a:t>
            </a:r>
            <a:r>
              <a:rPr lang="hr-HR" dirty="0" smtClean="0"/>
              <a:t>se pred glavni kružni luk umetne više kružnih lukova raznih polumjera , promjena bočnih sila će se </a:t>
            </a:r>
            <a:r>
              <a:rPr lang="hr-HR" dirty="0" smtClean="0"/>
              <a:t>umanjiti</a:t>
            </a:r>
            <a:endParaRPr lang="hr-HR" dirty="0" smtClean="0"/>
          </a:p>
          <a:p>
            <a:r>
              <a:rPr lang="hr-HR" dirty="0"/>
              <a:t>d</a:t>
            </a:r>
            <a:r>
              <a:rPr lang="hr-HR" dirty="0" smtClean="0"/>
              <a:t>a </a:t>
            </a:r>
            <a:r>
              <a:rPr lang="hr-HR" dirty="0" smtClean="0"/>
              <a:t>se dobije postepen porast bočne sile, umeće se između pravca i kružnog luka prijelazna krivina – </a:t>
            </a:r>
            <a:r>
              <a:rPr lang="hr-HR" dirty="0" err="1" smtClean="0"/>
              <a:t>klotoida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389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06286" y="365125"/>
            <a:ext cx="10047514" cy="941161"/>
          </a:xfrm>
        </p:spPr>
        <p:txBody>
          <a:bodyPr>
            <a:normAutofit/>
          </a:bodyPr>
          <a:lstStyle/>
          <a:p>
            <a:r>
              <a:rPr lang="hr-HR" sz="4000" dirty="0" smtClean="0"/>
              <a:t>3.1. Primjena prijelazne krivine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06286" y="2351313"/>
            <a:ext cx="10047514" cy="3825649"/>
          </a:xfrm>
        </p:spPr>
        <p:txBody>
          <a:bodyPr/>
          <a:lstStyle/>
          <a:p>
            <a:r>
              <a:rPr lang="hr-HR" dirty="0"/>
              <a:t>i</a:t>
            </a:r>
            <a:r>
              <a:rPr lang="hr-HR" dirty="0" smtClean="0"/>
              <a:t>zmeđu </a:t>
            </a:r>
            <a:r>
              <a:rPr lang="hr-HR" dirty="0" smtClean="0"/>
              <a:t>pravca i kružnog luka </a:t>
            </a:r>
          </a:p>
          <a:p>
            <a:r>
              <a:rPr lang="hr-HR" dirty="0"/>
              <a:t>i</a:t>
            </a:r>
            <a:r>
              <a:rPr lang="hr-HR" dirty="0" smtClean="0"/>
              <a:t>zmeđu </a:t>
            </a:r>
            <a:r>
              <a:rPr lang="hr-HR" dirty="0" smtClean="0"/>
              <a:t>dva kružna luka suprotno orijentirana </a:t>
            </a:r>
          </a:p>
          <a:p>
            <a:r>
              <a:rPr lang="hr-HR" dirty="0"/>
              <a:t>i</a:t>
            </a:r>
            <a:r>
              <a:rPr lang="hr-HR" dirty="0" smtClean="0"/>
              <a:t>zmeđu </a:t>
            </a:r>
            <a:r>
              <a:rPr lang="hr-HR" dirty="0" smtClean="0"/>
              <a:t>dva istosmjerna luka različitih polumjera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43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18457" y="365126"/>
            <a:ext cx="10635343" cy="41864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Serpentine ili zaokretnice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718457" y="1476102"/>
            <a:ext cx="5079479" cy="4700861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s</a:t>
            </a:r>
            <a:r>
              <a:rPr lang="hr-HR" dirty="0" smtClean="0"/>
              <a:t>avladavanje </a:t>
            </a:r>
            <a:r>
              <a:rPr lang="hr-HR" dirty="0"/>
              <a:t>velikih visinskih razlika </a:t>
            </a:r>
            <a:endParaRPr lang="hr-HR" dirty="0"/>
          </a:p>
          <a:p>
            <a:r>
              <a:rPr lang="hr-HR" dirty="0" smtClean="0"/>
              <a:t>ograničenja </a:t>
            </a:r>
            <a:r>
              <a:rPr lang="hr-HR" dirty="0"/>
              <a:t>najvećeg uzdužnog </a:t>
            </a:r>
            <a:r>
              <a:rPr lang="hr-HR" dirty="0" smtClean="0"/>
              <a:t>nagiba</a:t>
            </a:r>
          </a:p>
          <a:p>
            <a:r>
              <a:rPr lang="hr-HR" dirty="0" smtClean="0"/>
              <a:t>razvijanje </a:t>
            </a:r>
            <a:r>
              <a:rPr lang="hr-HR" dirty="0"/>
              <a:t>trase po padini </a:t>
            </a:r>
            <a:r>
              <a:rPr lang="hr-HR" dirty="0" smtClean="0"/>
              <a:t>uz  </a:t>
            </a:r>
            <a:r>
              <a:rPr lang="hr-HR" dirty="0"/>
              <a:t>primjenu zaokretnica, krivina malog polumjera i velikog kuta skretanja (oko 180°) na kojima ne vrijedi propisana računska brzina</a:t>
            </a:r>
            <a:r>
              <a:rPr lang="hr-HR" dirty="0" smtClean="0"/>
              <a:t>.</a:t>
            </a:r>
          </a:p>
          <a:p>
            <a:r>
              <a:rPr lang="hr-HR" dirty="0"/>
              <a:t>p</a:t>
            </a:r>
            <a:r>
              <a:rPr lang="hr-HR" dirty="0" smtClean="0"/>
              <a:t>rimjenjuje </a:t>
            </a:r>
            <a:r>
              <a:rPr lang="hr-HR" dirty="0"/>
              <a:t>se na cestama sa manjim intenzitetom prometa u teškim terenima.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hr-H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407" y="1214846"/>
            <a:ext cx="6351660" cy="512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97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66157" y="678635"/>
            <a:ext cx="9791700" cy="62765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Proširenje kolnika u krivini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62100" y="2246811"/>
            <a:ext cx="9791700" cy="3930152"/>
          </a:xfrm>
        </p:spPr>
        <p:txBody>
          <a:bodyPr/>
          <a:lstStyle/>
          <a:p>
            <a:r>
              <a:rPr lang="hr-HR" dirty="0"/>
              <a:t>u</a:t>
            </a:r>
            <a:r>
              <a:rPr lang="hr-HR" dirty="0" smtClean="0"/>
              <a:t>slijed </a:t>
            </a:r>
            <a:r>
              <a:rPr lang="hr-HR" dirty="0" smtClean="0"/>
              <a:t>promjene položaja </a:t>
            </a:r>
            <a:r>
              <a:rPr lang="hr-HR" dirty="0" smtClean="0"/>
              <a:t>osovina </a:t>
            </a:r>
            <a:r>
              <a:rPr lang="hr-HR" dirty="0" smtClean="0"/>
              <a:t>(</a:t>
            </a:r>
            <a:r>
              <a:rPr lang="hr-HR" dirty="0" smtClean="0"/>
              <a:t>zaokretanja kotača), </a:t>
            </a:r>
            <a:r>
              <a:rPr lang="hr-HR" dirty="0" smtClean="0"/>
              <a:t>vozilo zauzima u krivini veću širinu od one kod vožnje u pravcu, jer stražnji kotači ne slijede trag prednjih tj. stražnji kotači opisuju luk manjeg polumjera od </a:t>
            </a:r>
            <a:r>
              <a:rPr lang="hr-HR" dirty="0" smtClean="0"/>
              <a:t>prednjih</a:t>
            </a:r>
            <a:endParaRPr lang="hr-HR" dirty="0" smtClean="0"/>
          </a:p>
          <a:p>
            <a:r>
              <a:rPr lang="hr-HR" dirty="0"/>
              <a:t>n</a:t>
            </a:r>
            <a:r>
              <a:rPr lang="hr-HR" dirty="0" smtClean="0"/>
              <a:t>ormalno </a:t>
            </a:r>
            <a:r>
              <a:rPr lang="hr-HR" dirty="0" smtClean="0"/>
              <a:t>se proširenje vrši na unutarnjoj strani krivine, a samo iznimno na vanjskoj.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4909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770709" y="639446"/>
            <a:ext cx="10452463" cy="37945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2) Vertikalno </a:t>
            </a:r>
            <a:r>
              <a:rPr lang="hr-HR" dirty="0" smtClean="0"/>
              <a:t>vođenje linije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483327" y="1825625"/>
            <a:ext cx="5841254" cy="435133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/>
              <a:t>visinskom se položaju cesta označuje </a:t>
            </a:r>
            <a:r>
              <a:rPr lang="hr-HR" dirty="0" err="1" smtClean="0"/>
              <a:t>niveletom</a:t>
            </a:r>
            <a:r>
              <a:rPr lang="hr-HR" dirty="0" smtClean="0"/>
              <a:t> -linija presjeka </a:t>
            </a:r>
            <a:r>
              <a:rPr lang="hr-HR" dirty="0"/>
              <a:t>kruna ceste </a:t>
            </a:r>
            <a:r>
              <a:rPr lang="hr-HR" dirty="0" smtClean="0"/>
              <a:t> </a:t>
            </a:r>
            <a:r>
              <a:rPr lang="hr-HR" dirty="0"/>
              <a:t>vertikalnom ravninom </a:t>
            </a:r>
            <a:r>
              <a:rPr lang="hr-HR" dirty="0" smtClean="0"/>
              <a:t> </a:t>
            </a:r>
            <a:r>
              <a:rPr lang="hr-HR" dirty="0"/>
              <a:t>kroz os ceste.</a:t>
            </a:r>
          </a:p>
          <a:p>
            <a:r>
              <a:rPr lang="hr-HR" dirty="0" err="1"/>
              <a:t>n</a:t>
            </a:r>
            <a:r>
              <a:rPr lang="hr-HR" dirty="0" err="1" smtClean="0"/>
              <a:t>iveleta</a:t>
            </a:r>
            <a:r>
              <a:rPr lang="hr-HR" dirty="0" smtClean="0"/>
              <a:t> </a:t>
            </a:r>
            <a:r>
              <a:rPr lang="hr-HR" dirty="0"/>
              <a:t>se sastoji od </a:t>
            </a:r>
            <a:r>
              <a:rPr lang="hr-HR" b="1" dirty="0">
                <a:solidFill>
                  <a:srgbClr val="FF0000"/>
                </a:solidFill>
              </a:rPr>
              <a:t>pravaca</a:t>
            </a:r>
            <a:r>
              <a:rPr lang="hr-HR" dirty="0"/>
              <a:t> i </a:t>
            </a:r>
            <a:r>
              <a:rPr lang="hr-HR" b="1" dirty="0">
                <a:solidFill>
                  <a:srgbClr val="FF0000"/>
                </a:solidFill>
              </a:rPr>
              <a:t>kružnih lukova</a:t>
            </a:r>
            <a:r>
              <a:rPr lang="hr-HR" dirty="0"/>
              <a:t>.</a:t>
            </a:r>
          </a:p>
          <a:p>
            <a:r>
              <a:rPr lang="hr-HR" dirty="0"/>
              <a:t>o</a:t>
            </a:r>
            <a:r>
              <a:rPr lang="hr-HR" dirty="0" smtClean="0"/>
              <a:t>d </a:t>
            </a:r>
            <a:r>
              <a:rPr lang="hr-HR" dirty="0"/>
              <a:t>raznih mogućnosti visinskog položaja ceste prednost će imati ono rješenje kod kojega su najmanji troškovi građenja,  održavanja  i eksploatacije.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543" y="1825624"/>
            <a:ext cx="6052457" cy="3765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40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365126"/>
            <a:ext cx="10256520" cy="47089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Uzdužni nagibi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254034"/>
            <a:ext cx="10256520" cy="4922929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u</a:t>
            </a:r>
            <a:r>
              <a:rPr lang="hr-HR" dirty="0" smtClean="0"/>
              <a:t>zdužni </a:t>
            </a:r>
            <a:r>
              <a:rPr lang="hr-HR" dirty="0"/>
              <a:t>nagib ceste označava se u postotcima ( % ) tj. koliko se metara cesta diže ili spušta na duljinu od 100 m. </a:t>
            </a:r>
          </a:p>
          <a:p>
            <a:r>
              <a:rPr lang="hr-HR" dirty="0"/>
              <a:t>s</a:t>
            </a:r>
            <a:r>
              <a:rPr lang="hr-HR" dirty="0" smtClean="0"/>
              <a:t> </a:t>
            </a:r>
            <a:r>
              <a:rPr lang="hr-HR" dirty="0"/>
              <a:t>obzirom na potrebe odvodnje treba izbjegavati vrlo male </a:t>
            </a:r>
            <a:r>
              <a:rPr lang="hr-HR" dirty="0" smtClean="0"/>
              <a:t>nagibe</a:t>
            </a:r>
          </a:p>
          <a:p>
            <a:endParaRPr lang="hr-HR" dirty="0" smtClean="0"/>
          </a:p>
          <a:p>
            <a:pPr marL="0" indent="0">
              <a:buNone/>
            </a:pPr>
            <a:r>
              <a:rPr lang="hr-HR" u="sng" dirty="0" smtClean="0">
                <a:solidFill>
                  <a:srgbClr val="FF0000"/>
                </a:solidFill>
              </a:rPr>
              <a:t>Max nagib</a:t>
            </a:r>
          </a:p>
          <a:p>
            <a:pPr marL="0" indent="0">
              <a:buNone/>
            </a:pPr>
            <a:r>
              <a:rPr lang="hr-HR" u="sng" dirty="0" smtClean="0">
                <a:solidFill>
                  <a:srgbClr val="FF0000"/>
                </a:solidFill>
              </a:rPr>
              <a:t> </a:t>
            </a:r>
          </a:p>
          <a:p>
            <a:r>
              <a:rPr lang="hr-HR" dirty="0" smtClean="0"/>
              <a:t>ovisi </a:t>
            </a:r>
            <a:r>
              <a:rPr lang="hr-HR" dirty="0"/>
              <a:t>o razredu ceste, o konfiguraciji terena i vrsti zastora</a:t>
            </a:r>
          </a:p>
          <a:p>
            <a:r>
              <a:rPr lang="hr-HR" dirty="0" smtClean="0"/>
              <a:t>ceste </a:t>
            </a:r>
            <a:r>
              <a:rPr lang="hr-HR" dirty="0"/>
              <a:t>viših razreda imaju manje uzdužne nagibe od onih nižih razreda</a:t>
            </a:r>
          </a:p>
          <a:p>
            <a:r>
              <a:rPr lang="hr-HR" dirty="0" smtClean="0"/>
              <a:t>uzdužni </a:t>
            </a:r>
            <a:r>
              <a:rPr lang="hr-HR" dirty="0"/>
              <a:t>nagibi u nizinama su manji</a:t>
            </a:r>
          </a:p>
          <a:p>
            <a:r>
              <a:rPr lang="hr-HR" dirty="0" smtClean="0"/>
              <a:t>kod </a:t>
            </a:r>
            <a:r>
              <a:rPr lang="hr-HR" dirty="0"/>
              <a:t>hrapavih zastora uzdužni nagibi mogu biti veći</a:t>
            </a:r>
          </a:p>
          <a:p>
            <a:r>
              <a:rPr lang="hr-HR" dirty="0" smtClean="0"/>
              <a:t>maksimalni  </a:t>
            </a:r>
            <a:r>
              <a:rPr lang="hr-HR" dirty="0"/>
              <a:t>nagibi iznose od 4 – 12 %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724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18903" y="522514"/>
            <a:ext cx="9496697" cy="470263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3) Prostorno </a:t>
            </a:r>
            <a:r>
              <a:rPr lang="hr-HR" dirty="0" smtClean="0"/>
              <a:t>vođenje linija</a:t>
            </a:r>
            <a:endParaRPr lang="hr-HR" dirty="0">
              <a:latin typeface="Century Gothic" panose="020B0502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18903" y="1554480"/>
            <a:ext cx="9862457" cy="5303520"/>
          </a:xfrm>
        </p:spPr>
        <p:txBody>
          <a:bodyPr>
            <a:noAutofit/>
          </a:bodyPr>
          <a:lstStyle/>
          <a:p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određivanje </a:t>
            </a:r>
            <a: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  <a:t>trase u situaciji i određivanje visinskog položaja ceste. 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prilago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đavanje</a:t>
            </a:r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trase </a:t>
            </a:r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terenu </a:t>
            </a:r>
            <a: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  <a:t>u cilju smanjenja količine iskopa i nasipa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i uštede na građenju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objekata</a:t>
            </a:r>
          </a:p>
          <a:p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ne primjenjivati polumjere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krivina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manje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od propisanih za određeni razred ceste</a:t>
            </a:r>
            <a: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739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 flipV="1">
            <a:off x="294553" y="0"/>
            <a:ext cx="7024744" cy="20470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27464" y="627017"/>
            <a:ext cx="10894422" cy="5434149"/>
          </a:xfrm>
        </p:spPr>
        <p:txBody>
          <a:bodyPr>
            <a:normAutofit/>
          </a:bodyPr>
          <a:lstStyle/>
          <a:p>
            <a:pPr lvl="0">
              <a:buClr>
                <a:srgbClr val="94C600"/>
              </a:buClr>
            </a:pPr>
            <a:r>
              <a:rPr lang="hr-HR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vi-VN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inimum </a:t>
            </a:r>
            <a:r>
              <a:rPr lang="vi-VN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zemljanih radova osigurava se preko «nultog poligona» </a:t>
            </a:r>
            <a:endParaRPr lang="hr-HR" sz="2400" dirty="0" smtClean="0">
              <a:solidFill>
                <a:srgbClr val="3E3D2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hr-HR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vi-VN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ostavljanjem </a:t>
            </a:r>
            <a:r>
              <a:rPr lang="vi-VN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nultog poligona dobiva se okosnica za postavljanje pravaca, kružnih lukova i prijelaznih krivina horizontalne osi trase. </a:t>
            </a:r>
            <a:endParaRPr lang="hr-HR" sz="2400" dirty="0">
              <a:solidFill>
                <a:srgbClr val="3E3D2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hr-HR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vi-VN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dstupanjem </a:t>
            </a:r>
            <a:r>
              <a:rPr lang="vi-VN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osi od nulte linije nastaju pomaci lijevo i desno od nultog poligona koji već u položajnom nacrtu pokazuje da</a:t>
            </a:r>
            <a:r>
              <a:rPr lang="hr-HR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 je trasa u nasipu ili </a:t>
            </a:r>
            <a:r>
              <a:rPr lang="vi-VN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usjeku</a:t>
            </a:r>
            <a:endParaRPr lang="hr-HR" sz="2400" dirty="0" smtClean="0">
              <a:solidFill>
                <a:srgbClr val="3E3D2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hr-HR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vi-VN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angente </a:t>
            </a:r>
            <a:r>
              <a:rPr lang="vi-VN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treba polagati tako da nasip bude približno jednak </a:t>
            </a:r>
            <a:r>
              <a:rPr lang="vi-VN" sz="2400" dirty="0" smtClean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iskopu</a:t>
            </a:r>
            <a:r>
              <a:rPr lang="vi-VN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vi-VN" sz="2400" dirty="0">
                <a:solidFill>
                  <a:srgbClr val="3E3D2D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hr-HR" sz="2400" dirty="0">
              <a:solidFill>
                <a:srgbClr val="3E3D2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>
              <a:buClr>
                <a:srgbClr val="94C600"/>
              </a:buClr>
            </a:pPr>
            <a:endParaRPr lang="hr-HR" dirty="0" smtClean="0">
              <a:solidFill>
                <a:srgbClr val="3E3D2D"/>
              </a:solidFill>
            </a:endParaRPr>
          </a:p>
          <a:p>
            <a:pPr lvl="0">
              <a:buClr>
                <a:srgbClr val="94C600"/>
              </a:buClr>
            </a:pPr>
            <a:endParaRPr lang="hr-HR" sz="1700" dirty="0">
              <a:solidFill>
                <a:srgbClr val="3E3D2D"/>
              </a:solidFill>
            </a:endParaRPr>
          </a:p>
          <a:p>
            <a:endParaRPr lang="hr-HR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936" y="3798048"/>
            <a:ext cx="5255135" cy="3059952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4675" y="3798048"/>
            <a:ext cx="5321684" cy="305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74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33444" y="675725"/>
            <a:ext cx="7125113" cy="16098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61702" y="1619794"/>
            <a:ext cx="11234057" cy="4905551"/>
          </a:xfrm>
        </p:spPr>
        <p:txBody>
          <a:bodyPr/>
          <a:lstStyle/>
          <a:p>
            <a:r>
              <a:rPr lang="hr-HR" dirty="0" smtClean="0"/>
              <a:t>Situaciju i uzdužni presjek treba rješavati zajednički vodeći računa o međusobnom usklađivanju elemenata trase.</a:t>
            </a:r>
          </a:p>
          <a:p>
            <a:r>
              <a:rPr lang="hr-HR" dirty="0" smtClean="0"/>
              <a:t>Najpovoljnija je ona linija koja daje najmanje troškove građenja, održavanja i eksploatacije.</a:t>
            </a:r>
          </a:p>
          <a:p>
            <a:r>
              <a:rPr lang="hr-HR" dirty="0" smtClean="0"/>
              <a:t>Prilagođavanje trase konfiguraciji terena u situaciji i uzdužnom presjeku smanjuje troškove građenja.</a:t>
            </a:r>
          </a:p>
          <a:p>
            <a:r>
              <a:rPr lang="hr-HR" dirty="0" smtClean="0"/>
              <a:t>U eksploataciji su povoljniji  veći polumjeri krivina i manji uzdužni nagibi, ali se tako povećavaju troškovi građenja.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640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71464" y="2276874"/>
            <a:ext cx="9433048" cy="3508977"/>
          </a:xfrm>
        </p:spPr>
        <p:txBody>
          <a:bodyPr>
            <a:noAutofit/>
          </a:bodyPr>
          <a:lstStyle/>
          <a:p>
            <a:r>
              <a:rPr lang="hr-HR" dirty="0"/>
              <a:t>Kod vođenja linije i odabira projektnih elemenata treba voditi računa o </a:t>
            </a:r>
          </a:p>
          <a:p>
            <a:pPr marL="0" indent="0">
              <a:buNone/>
            </a:pPr>
            <a:endParaRPr lang="hr-HR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hr-HR" sz="2800" dirty="0"/>
              <a:t>značenju ceste (magistralna, regionalna, lokalna)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hr-HR" sz="2800" dirty="0"/>
              <a:t>prometnom opterećenju (auto- </a:t>
            </a:r>
            <a:r>
              <a:rPr lang="hr-HR" sz="2800" dirty="0"/>
              <a:t>cesta, razred</a:t>
            </a:r>
            <a:r>
              <a:rPr lang="hr-HR" sz="2800" dirty="0"/>
              <a:t>)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hr-HR" sz="2800" dirty="0"/>
              <a:t>strukturi (motorni, mješoviti)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hr-HR" sz="2800" dirty="0"/>
              <a:t>konfiguraciji terena</a:t>
            </a:r>
          </a:p>
        </p:txBody>
      </p:sp>
    </p:spTree>
    <p:extLst>
      <p:ext uri="{BB962C8B-B14F-4D97-AF65-F5344CB8AC3E}">
        <p14:creationId xmlns:p14="http://schemas.microsoft.com/office/powerpoint/2010/main" val="264598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393" y="365127"/>
            <a:ext cx="10729041" cy="47158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1) Horizontalno </a:t>
            </a:r>
            <a:r>
              <a:rPr lang="hr-HR" dirty="0" smtClean="0"/>
              <a:t>vođenje linije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23393" y="1825625"/>
            <a:ext cx="5701129" cy="4351338"/>
          </a:xfrm>
        </p:spPr>
        <p:txBody>
          <a:bodyPr/>
          <a:lstStyle/>
          <a:p>
            <a:r>
              <a:rPr lang="hr-HR" dirty="0"/>
              <a:t>U tlocrtu linija ceste se sastoji od</a:t>
            </a:r>
          </a:p>
          <a:p>
            <a:pPr>
              <a:buNone/>
            </a:pPr>
            <a:endParaRPr lang="hr-HR" dirty="0" smtClean="0"/>
          </a:p>
          <a:p>
            <a:pPr marL="1428750" lvl="2" indent="-514350">
              <a:buFont typeface="+mj-lt"/>
              <a:buAutoNum type="arabicPeriod"/>
            </a:pPr>
            <a:r>
              <a:rPr lang="hr-HR" sz="2800" dirty="0"/>
              <a:t>Pravaca</a:t>
            </a:r>
          </a:p>
          <a:p>
            <a:pPr marL="1428750" lvl="2" indent="-514350">
              <a:buFont typeface="+mj-lt"/>
              <a:buAutoNum type="arabicPeriod"/>
            </a:pPr>
            <a:r>
              <a:rPr lang="hr-HR" sz="2800" dirty="0"/>
              <a:t>Kružnih lukova</a:t>
            </a:r>
          </a:p>
          <a:p>
            <a:pPr marL="1428750" lvl="2" indent="-514350">
              <a:buFont typeface="+mj-lt"/>
              <a:buAutoNum type="arabicPeriod"/>
            </a:pPr>
            <a:r>
              <a:rPr lang="hr-HR" sz="2800" dirty="0"/>
              <a:t>Prijelaznih krivina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968" y="980729"/>
            <a:ext cx="6264696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89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67490" y="346167"/>
            <a:ext cx="7024744" cy="4571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31073" y="1412776"/>
            <a:ext cx="11377749" cy="4752528"/>
          </a:xfrm>
        </p:spPr>
        <p:txBody>
          <a:bodyPr>
            <a:normAutofit fontScale="92500"/>
          </a:bodyPr>
          <a:lstStyle/>
          <a:p>
            <a:r>
              <a:rPr lang="hr-HR" dirty="0"/>
              <a:t>u</a:t>
            </a:r>
            <a:r>
              <a:rPr lang="hr-HR" dirty="0" smtClean="0"/>
              <a:t>zdužni </a:t>
            </a:r>
            <a:r>
              <a:rPr lang="hr-HR" dirty="0" smtClean="0"/>
              <a:t>nagib ceste treba biti po mogućnosti stalan, bez </a:t>
            </a:r>
            <a:r>
              <a:rPr lang="hr-HR" dirty="0" err="1" smtClean="0"/>
              <a:t>protunagiba</a:t>
            </a:r>
            <a:r>
              <a:rPr lang="hr-HR" dirty="0" smtClean="0"/>
              <a:t> ukoliko nisu uvjetovani posebnim </a:t>
            </a:r>
            <a:r>
              <a:rPr lang="hr-HR" dirty="0" smtClean="0"/>
              <a:t>razlozima</a:t>
            </a:r>
          </a:p>
          <a:p>
            <a:endParaRPr lang="hr-HR" dirty="0" smtClean="0"/>
          </a:p>
          <a:p>
            <a:r>
              <a:rPr lang="hr-HR" dirty="0"/>
              <a:t>k</a:t>
            </a:r>
            <a:r>
              <a:rPr lang="hr-HR" dirty="0" smtClean="0"/>
              <a:t>rižanja </a:t>
            </a:r>
            <a:r>
              <a:rPr lang="hr-HR" dirty="0" smtClean="0"/>
              <a:t>magistralnih i regionalnih cesta sa željeznicom treba izvesti izvan </a:t>
            </a:r>
            <a:r>
              <a:rPr lang="hr-HR" dirty="0" smtClean="0"/>
              <a:t>razine, kod </a:t>
            </a:r>
            <a:r>
              <a:rPr lang="hr-HR" dirty="0" smtClean="0"/>
              <a:t>ostalih cesta ovakva izvedba ovisi o gustoći željezničkog ili cestovnog </a:t>
            </a:r>
            <a:r>
              <a:rPr lang="hr-HR" dirty="0" smtClean="0"/>
              <a:t>prometa</a:t>
            </a:r>
          </a:p>
          <a:p>
            <a:endParaRPr lang="hr-HR" dirty="0" smtClean="0"/>
          </a:p>
          <a:p>
            <a:r>
              <a:rPr lang="hr-HR" dirty="0"/>
              <a:t>i</a:t>
            </a:r>
            <a:r>
              <a:rPr lang="hr-HR" dirty="0" smtClean="0"/>
              <a:t>zbor </a:t>
            </a:r>
            <a:r>
              <a:rPr lang="hr-HR" dirty="0" smtClean="0"/>
              <a:t>lokacije i način vođenja trase na prijelazu ceste preko vodotoka ovisi o značenju ceste i veličini </a:t>
            </a:r>
            <a:r>
              <a:rPr lang="hr-HR" dirty="0" smtClean="0"/>
              <a:t>vodotoka </a:t>
            </a:r>
          </a:p>
          <a:p>
            <a:endParaRPr lang="hr-HR" dirty="0" smtClean="0"/>
          </a:p>
          <a:p>
            <a:r>
              <a:rPr lang="hr-HR" dirty="0"/>
              <a:t>k</a:t>
            </a:r>
            <a:r>
              <a:rPr lang="hr-HR" dirty="0" smtClean="0"/>
              <a:t>od </a:t>
            </a:r>
            <a:r>
              <a:rPr lang="hr-HR" dirty="0" smtClean="0"/>
              <a:t>cesta nižeg razreda treba nastojati veće vodotoke prijeći okomito i u pravcu, dok je kod autocesta vođenje linije skoro </a:t>
            </a:r>
            <a:r>
              <a:rPr lang="hr-HR" dirty="0" smtClean="0"/>
              <a:t>slobodno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732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24100" y="365126"/>
            <a:ext cx="9029700" cy="14432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01337" y="914400"/>
            <a:ext cx="10776857" cy="5262563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 smtClean="0"/>
              <a:t>dolinama i na padinama </a:t>
            </a:r>
            <a:r>
              <a:rPr lang="hr-HR" dirty="0" smtClean="0"/>
              <a:t> </a:t>
            </a:r>
            <a:r>
              <a:rPr lang="hr-HR" dirty="0" smtClean="0"/>
              <a:t>trasu voditi po sunčanoj strani (južni i zapadni obronci) jer se na toj strani kolnik brže suši, kraće traje poledica, a snijeg se brže </a:t>
            </a:r>
            <a:r>
              <a:rPr lang="hr-HR" dirty="0" smtClean="0"/>
              <a:t>topi</a:t>
            </a:r>
          </a:p>
          <a:p>
            <a:endParaRPr lang="hr-HR" dirty="0" smtClean="0"/>
          </a:p>
          <a:p>
            <a:r>
              <a:rPr lang="hr-HR" dirty="0" smtClean="0"/>
              <a:t>izbjegavati </a:t>
            </a:r>
            <a:r>
              <a:rPr lang="hr-HR" dirty="0"/>
              <a:t>podvodan teren, teren sklon klizanju, područja </a:t>
            </a:r>
            <a:r>
              <a:rPr lang="hr-HR" dirty="0" err="1"/>
              <a:t>osulina</a:t>
            </a:r>
            <a:r>
              <a:rPr lang="hr-HR" dirty="0"/>
              <a:t>, teren slabe </a:t>
            </a:r>
            <a:r>
              <a:rPr lang="hr-HR" dirty="0" smtClean="0"/>
              <a:t>nosivosti</a:t>
            </a:r>
          </a:p>
          <a:p>
            <a:endParaRPr lang="hr-HR" dirty="0"/>
          </a:p>
          <a:p>
            <a:r>
              <a:rPr lang="hr-HR" dirty="0" smtClean="0"/>
              <a:t>a </a:t>
            </a:r>
            <a:r>
              <a:rPr lang="hr-HR" dirty="0"/>
              <a:t>padinama </a:t>
            </a:r>
            <a:r>
              <a:rPr lang="hr-HR" dirty="0" smtClean="0"/>
              <a:t> </a:t>
            </a:r>
            <a:r>
              <a:rPr lang="hr-HR" dirty="0"/>
              <a:t>izbjegavati obronke na kojima slojevi tla imaju nagib kao i padina, jer kod zasijecanja u takvu padinu može doći do odrona i klizanja slojeva ako između slojeva ima sloja gline i </a:t>
            </a:r>
            <a:r>
              <a:rPr lang="hr-HR" dirty="0" smtClean="0"/>
              <a:t>lapora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trasu  </a:t>
            </a:r>
            <a:r>
              <a:rPr lang="hr-HR" dirty="0"/>
              <a:t>voditi terenom na kojem će se dobiti dobar materijal za građenje te izbjegavati nepotrebno uništavanje šuma, obradivih zemljišta i njihovo parceliranje na male površine nepovoljne za obradu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60280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2514" y="418011"/>
            <a:ext cx="9580133" cy="391388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2">
                    <a:lumMod val="75000"/>
                  </a:schemeClr>
                </a:solidFill>
              </a:rPr>
              <a:t>4) Estetsko </a:t>
            </a:r>
            <a:r>
              <a:rPr lang="hr-HR" dirty="0" smtClean="0">
                <a:solidFill>
                  <a:schemeClr val="tx2">
                    <a:lumMod val="75000"/>
                  </a:schemeClr>
                </a:solidFill>
              </a:rPr>
              <a:t>oblikovanje i skladnost linije</a:t>
            </a:r>
            <a:endParaRPr lang="hr-H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92331" y="1637130"/>
            <a:ext cx="6472682" cy="46805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sz="2600" dirty="0" smtClean="0"/>
              <a:t>Kao i kod drugih građevinskih objekata i kod cesta se nastoji da budu lijepo oblikovane, te zato </a:t>
            </a:r>
            <a:r>
              <a:rPr lang="hr-HR" sz="2600" dirty="0" smtClean="0"/>
              <a:t>treba:</a:t>
            </a:r>
            <a:endParaRPr lang="hr-HR" sz="2600" dirty="0" smtClean="0"/>
          </a:p>
          <a:p>
            <a:pPr marL="68580" indent="0">
              <a:buNone/>
            </a:pPr>
            <a:endParaRPr lang="hr-HR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i</a:t>
            </a:r>
            <a:r>
              <a:rPr lang="hr-HR" sz="2600" dirty="0" smtClean="0"/>
              <a:t>zbjegavati </a:t>
            </a:r>
            <a:r>
              <a:rPr lang="hr-HR" sz="2600" dirty="0"/>
              <a:t>primjenu minimalnih horizontalnih i vertikalnih elemenata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k</a:t>
            </a:r>
            <a:r>
              <a:rPr lang="hr-HR" sz="2600" dirty="0" smtClean="0"/>
              <a:t>ombinacijom </a:t>
            </a:r>
            <a:r>
              <a:rPr lang="hr-HR" sz="2600" dirty="0"/>
              <a:t>elemenata horizontalnog i vertikalnog vođenja linije postići optimalno prostorno vođenje linije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t</a:t>
            </a:r>
            <a:r>
              <a:rPr lang="hr-HR" sz="2600" dirty="0" smtClean="0"/>
              <a:t>rasu </a:t>
            </a:r>
            <a:r>
              <a:rPr lang="hr-HR" sz="2600" dirty="0"/>
              <a:t>prilagoditi terenu, postojećoj vegetaciji i postojećoj izgradnji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p</a:t>
            </a:r>
            <a:r>
              <a:rPr lang="hr-HR" sz="2600" dirty="0" smtClean="0"/>
              <a:t>ažljivo </a:t>
            </a:r>
            <a:r>
              <a:rPr lang="hr-HR" sz="2600" dirty="0"/>
              <a:t>oblikovati kosine usjeka i nasipa, kao i objekte na trasi i uz trasu</a:t>
            </a:r>
          </a:p>
          <a:p>
            <a:pPr marL="0" indent="0">
              <a:buNone/>
            </a:pPr>
            <a:endParaRPr lang="hr-HR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013" y="1096781"/>
            <a:ext cx="4608975" cy="5761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13"/>
          </p:nvPr>
        </p:nvSpPr>
        <p:spPr>
          <a:xfrm>
            <a:off x="913775" y="2636912"/>
            <a:ext cx="3914664" cy="178397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A) dobro rješenje</a:t>
            </a:r>
          </a:p>
          <a:p>
            <a:pPr marL="0" indent="0">
              <a:buNone/>
            </a:pPr>
            <a:r>
              <a:rPr lang="hr-HR" dirty="0" smtClean="0"/>
              <a:t>B) opasno rješenje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72" y="1658983"/>
            <a:ext cx="7314200" cy="393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5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2567490" y="1027664"/>
            <a:ext cx="7024744" cy="60113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13"/>
          </p:nvPr>
        </p:nvSpPr>
        <p:spPr>
          <a:xfrm>
            <a:off x="849086" y="2756262"/>
            <a:ext cx="4526835" cy="3104787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Kratka krivina između dugih pravaca djeluje kao lom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352" y="2760483"/>
            <a:ext cx="4464496" cy="309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29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913775" y="3017520"/>
            <a:ext cx="5617654" cy="2931760"/>
          </a:xfrm>
        </p:spPr>
        <p:txBody>
          <a:bodyPr/>
          <a:lstStyle/>
          <a:p>
            <a:r>
              <a:rPr lang="hr-HR" dirty="0" smtClean="0"/>
              <a:t>Kratak </a:t>
            </a:r>
            <a:r>
              <a:rPr lang="hr-HR" dirty="0" err="1" smtClean="0"/>
              <a:t>međupravac</a:t>
            </a:r>
            <a:r>
              <a:rPr lang="hr-HR" dirty="0" smtClean="0"/>
              <a:t> između istosmjernih krivina djeluje kao lom</a:t>
            </a:r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746" y="2713836"/>
            <a:ext cx="432048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83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67490" y="1027664"/>
            <a:ext cx="7024744" cy="81716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901337" y="3069770"/>
            <a:ext cx="4762617" cy="2791279"/>
          </a:xfrm>
        </p:spPr>
        <p:txBody>
          <a:bodyPr/>
          <a:lstStyle/>
          <a:p>
            <a:r>
              <a:rPr lang="hr-HR" dirty="0" smtClean="0"/>
              <a:t>Kratka konkavna krivina kod </a:t>
            </a:r>
            <a:r>
              <a:rPr lang="hr-HR" dirty="0" err="1" smtClean="0"/>
              <a:t>protunagiba</a:t>
            </a:r>
            <a:r>
              <a:rPr lang="hr-HR" dirty="0" smtClean="0"/>
              <a:t> </a:t>
            </a:r>
            <a:r>
              <a:rPr lang="hr-HR" dirty="0" err="1" smtClean="0"/>
              <a:t>nivelete</a:t>
            </a:r>
            <a:r>
              <a:rPr lang="hr-HR" dirty="0" smtClean="0"/>
              <a:t> djeluje kao lom</a:t>
            </a:r>
            <a:endParaRPr lang="hr-H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281" y="3069770"/>
            <a:ext cx="432048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53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705395" y="3122022"/>
            <a:ext cx="5564776" cy="2739027"/>
          </a:xfrm>
        </p:spPr>
        <p:txBody>
          <a:bodyPr/>
          <a:lstStyle/>
          <a:p>
            <a:r>
              <a:rPr lang="hr-HR" dirty="0" smtClean="0"/>
              <a:t>Kratak </a:t>
            </a:r>
            <a:r>
              <a:rPr lang="hr-HR" dirty="0" err="1" smtClean="0"/>
              <a:t>međupravac</a:t>
            </a:r>
            <a:r>
              <a:rPr lang="hr-HR" dirty="0" smtClean="0"/>
              <a:t> između dvije konkavne krivine djeluje neskladno</a:t>
            </a:r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698" y="2760522"/>
            <a:ext cx="4752528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2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352697" y="3213462"/>
            <a:ext cx="5852160" cy="2647587"/>
          </a:xfrm>
        </p:spPr>
        <p:txBody>
          <a:bodyPr/>
          <a:lstStyle/>
          <a:p>
            <a:r>
              <a:rPr lang="hr-HR" dirty="0" smtClean="0"/>
              <a:t>Velike promjene nagiba na kratkim potezima izazivaju dojam gubitka dijelova trase</a:t>
            </a:r>
            <a:endParaRPr lang="hr-H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698" y="2721009"/>
            <a:ext cx="475252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266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13"/>
          </p:nvPr>
        </p:nvSpPr>
        <p:spPr>
          <a:xfrm>
            <a:off x="744583" y="3022104"/>
            <a:ext cx="5930536" cy="2838946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Početak horizontalne krivine i tjeme konveksne vertikalne krivine ne smiju biti na istom mjestu.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725" y="3022104"/>
            <a:ext cx="4608512" cy="226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08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63281" y="1988840"/>
            <a:ext cx="9789150" cy="4188123"/>
          </a:xfrm>
        </p:spPr>
        <p:txBody>
          <a:bodyPr>
            <a:normAutofit/>
          </a:bodyPr>
          <a:lstStyle/>
          <a:p>
            <a:r>
              <a:rPr lang="hr-HR" sz="2600" dirty="0"/>
              <a:t>Za brzi je promet poželjna pružena linija ceste:</a:t>
            </a:r>
          </a:p>
          <a:p>
            <a:pPr>
              <a:buNone/>
            </a:pPr>
            <a:endParaRPr lang="hr-HR" dirty="0" smtClean="0"/>
          </a:p>
          <a:p>
            <a:pPr lvl="2">
              <a:buFont typeface="Wingdings" pitchFamily="2" charset="2"/>
              <a:buChar char="Ø"/>
            </a:pPr>
            <a:r>
              <a:rPr lang="hr-HR" sz="2400" dirty="0"/>
              <a:t>d</a:t>
            </a:r>
            <a:r>
              <a:rPr lang="hr-HR" sz="2400" dirty="0"/>
              <a:t>ulji </a:t>
            </a:r>
            <a:r>
              <a:rPr lang="hr-HR" sz="2400" dirty="0"/>
              <a:t>pravci</a:t>
            </a:r>
          </a:p>
          <a:p>
            <a:pPr lvl="2">
              <a:buFont typeface="Wingdings" pitchFamily="2" charset="2"/>
              <a:buChar char="Ø"/>
            </a:pPr>
            <a:r>
              <a:rPr lang="hr-HR" sz="2400" dirty="0"/>
              <a:t>d</a:t>
            </a:r>
            <a:r>
              <a:rPr lang="hr-HR" sz="2400" dirty="0"/>
              <a:t>ulje </a:t>
            </a:r>
            <a:r>
              <a:rPr lang="hr-HR" sz="2400" dirty="0"/>
              <a:t>prijelazne krivine</a:t>
            </a:r>
          </a:p>
          <a:p>
            <a:pPr lvl="2">
              <a:buFont typeface="Wingdings" pitchFamily="2" charset="2"/>
              <a:buChar char="Ø"/>
            </a:pPr>
            <a:r>
              <a:rPr lang="hr-HR" sz="2400" dirty="0"/>
              <a:t>k</a:t>
            </a:r>
            <a:r>
              <a:rPr lang="hr-HR" sz="2400" dirty="0"/>
              <a:t>ružne </a:t>
            </a:r>
            <a:r>
              <a:rPr lang="hr-HR" sz="2400" dirty="0"/>
              <a:t>krivine velikog polumjera</a:t>
            </a:r>
          </a:p>
          <a:p>
            <a:pPr lvl="2">
              <a:buNone/>
            </a:pPr>
            <a:endParaRPr lang="hr-HR" sz="2400" dirty="0"/>
          </a:p>
          <a:p>
            <a:pPr>
              <a:buNone/>
            </a:pPr>
            <a:r>
              <a:rPr lang="hr-HR" sz="2400" dirty="0"/>
              <a:t>Mogućnost </a:t>
            </a:r>
            <a:r>
              <a:rPr lang="hr-HR" sz="2400" dirty="0"/>
              <a:t>udovoljenja ovim zahtjevima ovisi  o konfiguraciji terena.</a:t>
            </a:r>
          </a:p>
        </p:txBody>
      </p:sp>
    </p:spTree>
    <p:extLst>
      <p:ext uri="{BB962C8B-B14F-4D97-AF65-F5344CB8AC3E}">
        <p14:creationId xmlns:p14="http://schemas.microsoft.com/office/powerpoint/2010/main" val="361797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574766" y="3383280"/>
            <a:ext cx="6100353" cy="2477769"/>
          </a:xfrm>
        </p:spPr>
        <p:txBody>
          <a:bodyPr/>
          <a:lstStyle/>
          <a:p>
            <a:r>
              <a:rPr lang="hr-HR" dirty="0" smtClean="0"/>
              <a:t>Kombinacija malenih lukova horizontalnih i vertikalnih elemenata daje dojam izlomljenosti trase</a:t>
            </a:r>
            <a:endParaRPr lang="hr-H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754" y="3165797"/>
            <a:ext cx="4248472" cy="230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24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2567608" y="548680"/>
            <a:ext cx="7024744" cy="114300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718847" y="2090056"/>
            <a:ext cx="7905548" cy="1266935"/>
          </a:xfrm>
        </p:spPr>
        <p:txBody>
          <a:bodyPr>
            <a:normAutofit/>
          </a:bodyPr>
          <a:lstStyle/>
          <a:p>
            <a:r>
              <a:rPr lang="hr-HR" dirty="0" smtClean="0"/>
              <a:t>Ako je horizontalno vođenje linije s mnogo krivina, vertikalno vođenje bi trebalo biti stalnije, </a:t>
            </a:r>
            <a:r>
              <a:rPr lang="hr-HR" dirty="0" smtClean="0"/>
              <a:t>a </a:t>
            </a:r>
            <a:r>
              <a:rPr lang="hr-HR" dirty="0" smtClean="0"/>
              <a:t>vrijedi i obrnuto. </a:t>
            </a:r>
            <a:endParaRPr lang="hr-H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8845" y="3919020"/>
            <a:ext cx="7905549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67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67490" y="1027664"/>
            <a:ext cx="7024744" cy="38511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444137" y="2926080"/>
            <a:ext cx="6609806" cy="2934970"/>
          </a:xfrm>
        </p:spPr>
        <p:txBody>
          <a:bodyPr>
            <a:normAutofit/>
          </a:bodyPr>
          <a:lstStyle/>
          <a:p>
            <a:r>
              <a:rPr lang="hr-HR" dirty="0" smtClean="0"/>
              <a:t>Optimalno vođenje linije, </a:t>
            </a:r>
            <a:r>
              <a:rPr lang="hr-HR" dirty="0" smtClean="0"/>
              <a:t>postiže </a:t>
            </a:r>
            <a:r>
              <a:rPr lang="hr-HR" dirty="0" smtClean="0"/>
              <a:t>se kad su promjene smjera (</a:t>
            </a:r>
            <a:r>
              <a:rPr lang="hr-HR" dirty="0" err="1" smtClean="0"/>
              <a:t>infleksije</a:t>
            </a:r>
            <a:r>
              <a:rPr lang="hr-HR" dirty="0" smtClean="0"/>
              <a:t>) u horizontalnom i vertikalnom toku trase locirane na približno istom mjestu.</a:t>
            </a:r>
            <a:endParaRPr lang="hr-H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242" y="2079631"/>
            <a:ext cx="415798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20066" y="188640"/>
            <a:ext cx="7024744" cy="60113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83433" y="1700810"/>
            <a:ext cx="10873207" cy="4131821"/>
          </a:xfrm>
        </p:spPr>
        <p:txBody>
          <a:bodyPr>
            <a:noAutofit/>
          </a:bodyPr>
          <a:lstStyle/>
          <a:p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/>
              <a:t>brežuljkastom, brdovitom i planinskom terenu može pravac potpuno otpasti, tako da se linija ceste u tlocrtu sastoji samo od kružnih lukova i prijelaznih </a:t>
            </a:r>
            <a:r>
              <a:rPr lang="hr-HR" dirty="0" smtClean="0"/>
              <a:t>krivina</a:t>
            </a:r>
            <a:endParaRPr lang="hr-HR" dirty="0"/>
          </a:p>
          <a:p>
            <a:r>
              <a:rPr lang="hr-HR" dirty="0"/>
              <a:t>p</a:t>
            </a:r>
            <a:r>
              <a:rPr lang="hr-HR" dirty="0" smtClean="0"/>
              <a:t>ravac </a:t>
            </a:r>
            <a:r>
              <a:rPr lang="hr-HR" dirty="0"/>
              <a:t>može otpasti i u ravnom terenu čime se dobije lijepa linija ceste i mogućnost dobrog prilagođavanja </a:t>
            </a:r>
            <a:r>
              <a:rPr lang="hr-HR" dirty="0" smtClean="0"/>
              <a:t>prirodi</a:t>
            </a:r>
            <a:endParaRPr lang="hr-HR" dirty="0"/>
          </a:p>
          <a:p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/>
              <a:t>pojedinim slučajevima može otpasti i kružni luk pri čemu se spajaju samo prijelazne </a:t>
            </a:r>
            <a:r>
              <a:rPr lang="hr-HR" dirty="0" smtClean="0"/>
              <a:t>krivine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0238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27449" y="692696"/>
            <a:ext cx="10224984" cy="504057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1</a:t>
            </a:r>
            <a:r>
              <a:rPr lang="hr-HR" dirty="0" smtClean="0"/>
              <a:t>. Pravac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983432" y="1825625"/>
            <a:ext cx="4753642" cy="4351338"/>
          </a:xfrm>
        </p:spPr>
        <p:txBody>
          <a:bodyPr>
            <a:normAutofit/>
          </a:bodyPr>
          <a:lstStyle/>
          <a:p>
            <a:r>
              <a:rPr lang="hr-HR" sz="2400" dirty="0"/>
              <a:t>u ravnici i širokim dolinama</a:t>
            </a:r>
          </a:p>
          <a:p>
            <a:r>
              <a:rPr lang="hr-HR" sz="2400" dirty="0"/>
              <a:t>ulazne i izlazne ceste gradova</a:t>
            </a:r>
          </a:p>
          <a:p>
            <a:r>
              <a:rPr lang="hr-HR" sz="2400" dirty="0"/>
              <a:t>prijelaz preko željezničke pruge</a:t>
            </a:r>
          </a:p>
          <a:p>
            <a:r>
              <a:rPr lang="hr-HR" sz="2400" dirty="0"/>
              <a:t>prijelaz preko vodotoka</a:t>
            </a:r>
          </a:p>
          <a:p>
            <a:endParaRPr lang="hr-HR" sz="24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605193" y="1825625"/>
            <a:ext cx="5251447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 Pravac </a:t>
            </a:r>
            <a:r>
              <a:rPr lang="hr-HR" dirty="0">
                <a:solidFill>
                  <a:srgbClr val="FF0000"/>
                </a:solidFill>
              </a:rPr>
              <a:t>izbjegavati zbog :</a:t>
            </a:r>
          </a:p>
          <a:p>
            <a:pPr marL="68580" indent="0">
              <a:buNone/>
            </a:pPr>
            <a:endParaRPr lang="hr-HR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2200" dirty="0"/>
              <a:t>krutog i neharmoničnog toka linije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2200" dirty="0"/>
              <a:t>nema sposobnost prilagođavanja raznim oblicima terena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2200" dirty="0"/>
              <a:t>zamara vozača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2200" dirty="0"/>
              <a:t>zasljepljivanje vozilima iz suprotnog smjera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121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6834" y="365126"/>
            <a:ext cx="10556966" cy="41864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1.1. Poprečni nagib kolnika u pravcu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796834" y="1489166"/>
            <a:ext cx="4572000" cy="4687797"/>
          </a:xfrm>
        </p:spPr>
        <p:txBody>
          <a:bodyPr/>
          <a:lstStyle/>
          <a:p>
            <a:r>
              <a:rPr lang="hr-HR" sz="2400" dirty="0"/>
              <a:t>n</a:t>
            </a:r>
            <a:r>
              <a:rPr lang="hr-HR" sz="2400" dirty="0" smtClean="0"/>
              <a:t>esmetanu </a:t>
            </a:r>
            <a:r>
              <a:rPr lang="hr-HR" sz="2400" dirty="0" smtClean="0"/>
              <a:t>odvodnju površinske vode sa vozne površine osigurava poprečni nagib </a:t>
            </a:r>
            <a:r>
              <a:rPr lang="hr-HR" sz="2400" dirty="0" smtClean="0"/>
              <a:t>kolnika</a:t>
            </a:r>
          </a:p>
          <a:p>
            <a:pPr marL="0" indent="0">
              <a:buNone/>
            </a:pPr>
            <a:endParaRPr lang="hr-HR" sz="2400" dirty="0" smtClean="0"/>
          </a:p>
          <a:p>
            <a:r>
              <a:rPr lang="hr-HR" sz="2400" dirty="0"/>
              <a:t>k</a:t>
            </a:r>
            <a:r>
              <a:rPr lang="hr-HR" sz="2400" dirty="0" smtClean="0"/>
              <a:t>olnik </a:t>
            </a:r>
            <a:r>
              <a:rPr lang="hr-HR" sz="2400" dirty="0" smtClean="0"/>
              <a:t>ceste u pravcu može imati :</a:t>
            </a:r>
          </a:p>
          <a:p>
            <a:pPr lvl="3">
              <a:buFont typeface="Wingdings" pitchFamily="2" charset="2"/>
              <a:buChar char="Ø"/>
            </a:pPr>
            <a:r>
              <a:rPr lang="hr-HR" sz="2400" dirty="0"/>
              <a:t>j</a:t>
            </a:r>
            <a:r>
              <a:rPr lang="hr-HR" sz="2400" dirty="0" smtClean="0"/>
              <a:t>ednostrani </a:t>
            </a:r>
            <a:r>
              <a:rPr lang="hr-HR" sz="2400" dirty="0"/>
              <a:t>nagib</a:t>
            </a:r>
          </a:p>
          <a:p>
            <a:pPr lvl="3">
              <a:buFont typeface="Wingdings" pitchFamily="2" charset="2"/>
              <a:buChar char="Ø"/>
            </a:pPr>
            <a:r>
              <a:rPr lang="hr-HR" sz="2400" dirty="0"/>
              <a:t>d</a:t>
            </a:r>
            <a:r>
              <a:rPr lang="hr-HR" sz="2400" dirty="0" smtClean="0"/>
              <a:t>vostrani </a:t>
            </a:r>
            <a:r>
              <a:rPr lang="hr-HR" sz="2400" dirty="0"/>
              <a:t>nagib</a:t>
            </a:r>
          </a:p>
          <a:p>
            <a:pPr lvl="3">
              <a:buFont typeface="Wingdings" pitchFamily="2" charset="2"/>
              <a:buChar char="Ø"/>
            </a:pPr>
            <a:r>
              <a:rPr lang="hr-HR" sz="2400" dirty="0"/>
              <a:t>d</a:t>
            </a:r>
            <a:r>
              <a:rPr lang="hr-HR" sz="2400" dirty="0" smtClean="0"/>
              <a:t>vostrani </a:t>
            </a:r>
            <a:r>
              <a:rPr lang="hr-HR" sz="2400" dirty="0"/>
              <a:t>nagib sa zaobljenom srednjom trećinom</a:t>
            </a:r>
          </a:p>
          <a:p>
            <a:pPr lvl="3">
              <a:buFont typeface="Wingdings" pitchFamily="2" charset="2"/>
              <a:buChar char="Ø"/>
            </a:pPr>
            <a:r>
              <a:rPr lang="hr-HR" sz="2400" dirty="0"/>
              <a:t>p</a:t>
            </a:r>
            <a:r>
              <a:rPr lang="hr-HR" sz="2400" dirty="0" smtClean="0"/>
              <a:t>arabolični </a:t>
            </a:r>
            <a:r>
              <a:rPr lang="hr-HR" sz="2400" dirty="0"/>
              <a:t>oblik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966" y="992777"/>
            <a:ext cx="6348547" cy="586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6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75657" y="365125"/>
            <a:ext cx="10178143" cy="1325563"/>
          </a:xfrm>
        </p:spPr>
        <p:txBody>
          <a:bodyPr/>
          <a:lstStyle/>
          <a:p>
            <a:r>
              <a:rPr lang="hr-HR" sz="2800" dirty="0"/>
              <a:t>1.2. </a:t>
            </a:r>
            <a:r>
              <a:rPr lang="hr-HR" sz="2800" dirty="0"/>
              <a:t>Vrijednost poprečnog nagiba </a:t>
            </a:r>
            <a:r>
              <a:rPr lang="hr-HR" sz="2800" dirty="0" smtClean="0"/>
              <a:t>kolnika </a:t>
            </a:r>
            <a:r>
              <a:rPr lang="hr-HR" sz="2800" dirty="0"/>
              <a:t>u pravcu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75657" y="2495005"/>
            <a:ext cx="10178143" cy="3681957"/>
          </a:xfrm>
        </p:spPr>
        <p:txBody>
          <a:bodyPr>
            <a:normAutofit/>
          </a:bodyPr>
          <a:lstStyle/>
          <a:p>
            <a:r>
              <a:rPr lang="hr-HR" dirty="0"/>
              <a:t>m</a:t>
            </a:r>
            <a:r>
              <a:rPr lang="hr-HR" dirty="0" smtClean="0"/>
              <a:t>ora </a:t>
            </a:r>
            <a:r>
              <a:rPr lang="hr-HR" dirty="0"/>
              <a:t>odgovarati zahtjevima dobre odvodnje</a:t>
            </a:r>
          </a:p>
          <a:p>
            <a:r>
              <a:rPr lang="hr-HR" dirty="0"/>
              <a:t>o</a:t>
            </a:r>
            <a:r>
              <a:rPr lang="hr-HR" dirty="0" smtClean="0"/>
              <a:t>visi </a:t>
            </a:r>
            <a:r>
              <a:rPr lang="hr-HR" dirty="0"/>
              <a:t>o vrsti zastora, njegovoj hrapavosti</a:t>
            </a:r>
          </a:p>
          <a:p>
            <a:r>
              <a:rPr lang="hr-HR" dirty="0"/>
              <a:t>h</a:t>
            </a:r>
            <a:r>
              <a:rPr lang="hr-HR" dirty="0" smtClean="0"/>
              <a:t>rapavi </a:t>
            </a:r>
            <a:r>
              <a:rPr lang="hr-HR" dirty="0"/>
              <a:t>zastori min 4 %</a:t>
            </a:r>
          </a:p>
          <a:p>
            <a:r>
              <a:rPr lang="hr-HR" dirty="0"/>
              <a:t>s</a:t>
            </a:r>
            <a:r>
              <a:rPr lang="hr-HR" dirty="0" smtClean="0"/>
              <a:t>uvremeni </a:t>
            </a:r>
            <a:r>
              <a:rPr lang="hr-HR" dirty="0"/>
              <a:t>zastori  min 2,5 %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8763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5029" y="822960"/>
            <a:ext cx="10308771" cy="35269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2. Kružni luk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5029" y="2506662"/>
            <a:ext cx="10308771" cy="4351338"/>
          </a:xfrm>
        </p:spPr>
        <p:txBody>
          <a:bodyPr>
            <a:normAutofit/>
          </a:bodyPr>
          <a:lstStyle/>
          <a:p>
            <a:r>
              <a:rPr lang="hr-HR" sz="2400" dirty="0"/>
              <a:t>p</a:t>
            </a:r>
            <a:r>
              <a:rPr lang="hr-HR" sz="2400" dirty="0" smtClean="0"/>
              <a:t>rojektirati </a:t>
            </a:r>
            <a:r>
              <a:rPr lang="hr-HR" sz="2400" dirty="0"/>
              <a:t>sa što većim polumjerom</a:t>
            </a:r>
          </a:p>
          <a:p>
            <a:r>
              <a:rPr lang="hr-HR" sz="2400" dirty="0"/>
              <a:t>s</a:t>
            </a:r>
            <a:r>
              <a:rPr lang="hr-HR" sz="2400" dirty="0" smtClean="0"/>
              <a:t>usjedni </a:t>
            </a:r>
            <a:r>
              <a:rPr lang="hr-HR" sz="2400" dirty="0"/>
              <a:t>polumjeri moraju biti u određenom odnosu (ne smiju se nizati krivine velikih i malih polumjera)</a:t>
            </a:r>
          </a:p>
          <a:p>
            <a:r>
              <a:rPr lang="hr-HR" sz="2400" dirty="0"/>
              <a:t>n</a:t>
            </a:r>
            <a:r>
              <a:rPr lang="hr-HR" sz="2400" dirty="0" smtClean="0"/>
              <a:t>ajmanji </a:t>
            </a:r>
            <a:r>
              <a:rPr lang="hr-HR" sz="2400" dirty="0"/>
              <a:t>polumjer krivine  ovisi o stabilnosti vozila za određenu računsku brzinu i poprečni nagib kolnika u krivini</a:t>
            </a:r>
          </a:p>
        </p:txBody>
      </p:sp>
    </p:spTree>
    <p:extLst>
      <p:ext uri="{BB962C8B-B14F-4D97-AF65-F5344CB8AC3E}">
        <p14:creationId xmlns:p14="http://schemas.microsoft.com/office/powerpoint/2010/main" val="273013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2331" y="365125"/>
            <a:ext cx="10661469" cy="1325563"/>
          </a:xfrm>
        </p:spPr>
        <p:txBody>
          <a:bodyPr>
            <a:normAutofit/>
          </a:bodyPr>
          <a:lstStyle/>
          <a:p>
            <a:r>
              <a:rPr lang="hr-HR" sz="4000" dirty="0" smtClean="0"/>
              <a:t>2.1. Poprečni nagibi kolnika </a:t>
            </a:r>
            <a:r>
              <a:rPr lang="hr-HR" sz="4000" dirty="0" smtClean="0"/>
              <a:t>u</a:t>
            </a:r>
            <a:r>
              <a:rPr lang="hr-HR" sz="4000" dirty="0"/>
              <a:t> </a:t>
            </a:r>
            <a:r>
              <a:rPr lang="hr-HR" sz="4000" dirty="0" smtClean="0"/>
              <a:t>krivinama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69322" y="2361202"/>
            <a:ext cx="10784478" cy="4351338"/>
          </a:xfrm>
        </p:spPr>
        <p:txBody>
          <a:bodyPr>
            <a:normAutofit/>
          </a:bodyPr>
          <a:lstStyle/>
          <a:p>
            <a:r>
              <a:rPr lang="hr-HR" dirty="0"/>
              <a:t>m</a:t>
            </a:r>
            <a:r>
              <a:rPr lang="hr-HR" dirty="0" smtClean="0"/>
              <a:t>ora </a:t>
            </a:r>
            <a:r>
              <a:rPr lang="hr-HR" dirty="0"/>
              <a:t>imati jednostran poprečni nagib prema unutarnjoj strani krivine</a:t>
            </a:r>
          </a:p>
          <a:p>
            <a:r>
              <a:rPr lang="hr-HR" dirty="0"/>
              <a:t>m</a:t>
            </a:r>
            <a:r>
              <a:rPr lang="hr-HR" dirty="0" smtClean="0"/>
              <a:t>aksimalni  </a:t>
            </a:r>
            <a:r>
              <a:rPr lang="hr-HR" dirty="0"/>
              <a:t>iznosi 7 %, a minimalni 2,5%.</a:t>
            </a:r>
          </a:p>
          <a:p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/>
              <a:t>serpentinama može biti do 9 %</a:t>
            </a:r>
          </a:p>
          <a:p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/>
              <a:t>naselju maksimalni je 4 % (samo iznimno 6 %)</a:t>
            </a:r>
          </a:p>
        </p:txBody>
      </p:sp>
    </p:spTree>
    <p:extLst>
      <p:ext uri="{BB962C8B-B14F-4D97-AF65-F5344CB8AC3E}">
        <p14:creationId xmlns:p14="http://schemas.microsoft.com/office/powerpoint/2010/main" val="358834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a1" id="{0AF5DBE7-CB77-43A1-A18C-06E87F581A73}" vid="{52403BD2-438C-4E6D-8243-8965B19539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55</TotalTime>
  <Words>1245</Words>
  <Application>Microsoft Office PowerPoint</Application>
  <PresentationFormat>Široki zaslon</PresentationFormat>
  <Paragraphs>137</Paragraphs>
  <Slides>32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32</vt:i4>
      </vt:variant>
    </vt:vector>
  </HeadingPairs>
  <TitlesOfParts>
    <vt:vector size="39" baseType="lpstr">
      <vt:lpstr>Arial</vt:lpstr>
      <vt:lpstr>Calibri</vt:lpstr>
      <vt:lpstr>Cambria</vt:lpstr>
      <vt:lpstr>Century Gothic</vt:lpstr>
      <vt:lpstr>Verdana</vt:lpstr>
      <vt:lpstr>Wingdings</vt:lpstr>
      <vt:lpstr>Tema1</vt:lpstr>
      <vt:lpstr>Vođenje linije ceste</vt:lpstr>
      <vt:lpstr>1) Horizontalno vođenje linije</vt:lpstr>
      <vt:lpstr>PowerPoint prezentacija</vt:lpstr>
      <vt:lpstr>PowerPoint prezentacija</vt:lpstr>
      <vt:lpstr>1. Pravac</vt:lpstr>
      <vt:lpstr>1.1. Poprečni nagib kolnika u pravcu</vt:lpstr>
      <vt:lpstr>1.2. Vrijednost poprečnog nagiba kolnika u pravcu</vt:lpstr>
      <vt:lpstr>2. Kružni luk</vt:lpstr>
      <vt:lpstr>2.1. Poprečni nagibi kolnika u krivinama</vt:lpstr>
      <vt:lpstr>3. Prijelazna krivina klotoida</vt:lpstr>
      <vt:lpstr>3.1. Primjena prijelazne krivine</vt:lpstr>
      <vt:lpstr>Serpentine ili zaokretnice</vt:lpstr>
      <vt:lpstr>Proširenje kolnika u krivini</vt:lpstr>
      <vt:lpstr>2) Vertikalno vođenje linije</vt:lpstr>
      <vt:lpstr>Uzdužni nagibi</vt:lpstr>
      <vt:lpstr>3) Prostorno vođenje linija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4) Estetsko oblikovanje i skladnost linije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Vođenje linije ceste</dc:title>
  <dc:creator>Patrik Sabo</dc:creator>
  <cp:lastModifiedBy>Patrik Sabo</cp:lastModifiedBy>
  <cp:revision>6</cp:revision>
  <dcterms:created xsi:type="dcterms:W3CDTF">2020-11-10T00:13:50Z</dcterms:created>
  <dcterms:modified xsi:type="dcterms:W3CDTF">2020-11-10T01:09:43Z</dcterms:modified>
</cp:coreProperties>
</file>