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84" r:id="rId4"/>
    <p:sldId id="285" r:id="rId5"/>
    <p:sldId id="286" r:id="rId6"/>
    <p:sldId id="259" r:id="rId7"/>
    <p:sldId id="260" r:id="rId8"/>
    <p:sldId id="261" r:id="rId9"/>
    <p:sldId id="262" r:id="rId10"/>
    <p:sldId id="265" r:id="rId11"/>
    <p:sldId id="264" r:id="rId12"/>
    <p:sldId id="267" r:id="rId13"/>
    <p:sldId id="268" r:id="rId14"/>
    <p:sldId id="269" r:id="rId15"/>
    <p:sldId id="270" r:id="rId16"/>
    <p:sldId id="273" r:id="rId17"/>
    <p:sldId id="275" r:id="rId18"/>
    <p:sldId id="276" r:id="rId19"/>
    <p:sldId id="282" r:id="rId20"/>
    <p:sldId id="283" r:id="rId2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6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9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9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2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0EA6-E857-406C-A578-4A6E94EF2F50}" type="datetimeFigureOut">
              <a:rPr lang="hr-HR" smtClean="0"/>
              <a:pPr/>
              <a:t>9.11.2020.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F961-FAA5-4516-9550-898DD514B7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8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9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8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8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0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5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EAB293-86A8-4065-82D1-6136FC36F2A4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62A1FC-4838-47BC-8EC0-4EA5AC0B04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5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Odvodnja cesta</a:t>
            </a:r>
            <a:endParaRPr lang="hr-HR" sz="48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03412" y="1690688"/>
            <a:ext cx="5921168" cy="4486275"/>
          </a:xfrm>
        </p:spPr>
        <p:txBody>
          <a:bodyPr/>
          <a:lstStyle/>
          <a:p>
            <a:pPr marL="514350" indent="-514350">
              <a:buAutoNum type="alphaUcParenR" startAt="2"/>
            </a:pPr>
            <a:r>
              <a:rPr lang="hr-HR" dirty="0" smtClean="0">
                <a:solidFill>
                  <a:srgbClr val="FF0000"/>
                </a:solidFill>
              </a:rPr>
              <a:t>SEGMENTNI (ŽLJEBASTI JARCI)</a:t>
            </a:r>
          </a:p>
          <a:p>
            <a:pPr marL="514350" indent="-514350">
              <a:buAutoNum type="alphaUcParenR" startAt="2"/>
            </a:pPr>
            <a:endParaRPr lang="hr-HR" dirty="0" smtClean="0">
              <a:solidFill>
                <a:srgbClr val="FF0000"/>
              </a:solidFill>
            </a:endParaRPr>
          </a:p>
          <a:p>
            <a:pPr lvl="1"/>
            <a:r>
              <a:rPr lang="hr-HR" dirty="0" smtClean="0"/>
              <a:t>kod suvremenih cesta </a:t>
            </a:r>
            <a:endParaRPr lang="hr-HR" dirty="0" smtClean="0"/>
          </a:p>
          <a:p>
            <a:pPr lvl="1"/>
            <a:r>
              <a:rPr lang="hr-HR" dirty="0" smtClean="0"/>
              <a:t>d</a:t>
            </a:r>
            <a:r>
              <a:rPr lang="hr-HR" dirty="0" smtClean="0"/>
              <a:t>no žljeba mora biti najmanje 30 cm ispod izlaznog dijela tamponskog sloja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605325" y="2326341"/>
            <a:ext cx="5425606" cy="385062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Obrada </a:t>
            </a:r>
            <a:r>
              <a:rPr lang="hr-HR" dirty="0"/>
              <a:t>dna žljebastog jarka 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4217491"/>
            <a:ext cx="5852160" cy="21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03" y="3049948"/>
            <a:ext cx="5549449" cy="21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229" y="365125"/>
            <a:ext cx="9029700" cy="58352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21506" y="1387136"/>
            <a:ext cx="475488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C</a:t>
            </a:r>
            <a:r>
              <a:rPr lang="hr-HR" dirty="0" smtClean="0">
                <a:solidFill>
                  <a:srgbClr val="FF0000"/>
                </a:solidFill>
              </a:rPr>
              <a:t>)  </a:t>
            </a:r>
            <a:r>
              <a:rPr lang="hr-HR" dirty="0" smtClean="0">
                <a:solidFill>
                  <a:srgbClr val="FF0000"/>
                </a:solidFill>
              </a:rPr>
              <a:t>TROKUTASTI JARCI</a:t>
            </a:r>
          </a:p>
          <a:p>
            <a:endParaRPr lang="hr-HR" dirty="0"/>
          </a:p>
          <a:p>
            <a:r>
              <a:rPr lang="hr-HR" sz="2400" dirty="0"/>
              <a:t>k</a:t>
            </a:r>
            <a:r>
              <a:rPr lang="hr-HR" sz="2400" dirty="0" smtClean="0"/>
              <a:t>od suvremenih cesta</a:t>
            </a:r>
          </a:p>
          <a:p>
            <a:r>
              <a:rPr lang="hr-HR" sz="2400" dirty="0" smtClean="0"/>
              <a:t>povoljniji s </a:t>
            </a:r>
            <a:r>
              <a:rPr lang="hr-HR" sz="2400" dirty="0" smtClean="0"/>
              <a:t>obzirom na sigurnost </a:t>
            </a:r>
            <a:r>
              <a:rPr lang="hr-HR" sz="2400" dirty="0" smtClean="0"/>
              <a:t>prometa</a:t>
            </a:r>
          </a:p>
          <a:p>
            <a:r>
              <a:rPr lang="hr-HR" sz="2400" dirty="0" smtClean="0"/>
              <a:t>estetski prihvatljiviji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7694023" y="5297873"/>
            <a:ext cx="4206240" cy="13175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9" y="3954661"/>
            <a:ext cx="7234134" cy="266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6913" y="326571"/>
            <a:ext cx="8634549" cy="43107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 smtClean="0"/>
              <a:t>Rigoli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5118" y="1371600"/>
            <a:ext cx="10609343" cy="4545874"/>
          </a:xfrm>
        </p:spPr>
        <p:txBody>
          <a:bodyPr>
            <a:normAutofit/>
          </a:bodyPr>
          <a:lstStyle/>
          <a:p>
            <a:r>
              <a:rPr lang="hr-HR" sz="2400" dirty="0"/>
              <a:t>k</a:t>
            </a:r>
            <a:r>
              <a:rPr lang="hr-HR" sz="2400" dirty="0" smtClean="0"/>
              <a:t>oriste se za  </a:t>
            </a:r>
            <a:r>
              <a:rPr lang="hr-HR" sz="2400" dirty="0" smtClean="0"/>
              <a:t>neposrednu odvodnju uz </a:t>
            </a:r>
            <a:r>
              <a:rPr lang="hr-HR" sz="2400" dirty="0" smtClean="0"/>
              <a:t>kolnik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0000"/>
                </a:solidFill>
              </a:rPr>
              <a:t>VRSTE RIGOLA</a:t>
            </a:r>
          </a:p>
          <a:p>
            <a:pPr marL="0" indent="0">
              <a:buNone/>
            </a:pPr>
            <a:endParaRPr lang="hr-HR" sz="2400" dirty="0" smtClean="0">
              <a:solidFill>
                <a:srgbClr val="FF0000"/>
              </a:solidFill>
            </a:endParaRPr>
          </a:p>
          <a:p>
            <a:pPr marL="2286000" lvl="4" indent="-457200">
              <a:buFont typeface="+mj-lt"/>
              <a:buAutoNum type="alphaLcParenR"/>
            </a:pPr>
            <a:r>
              <a:rPr lang="hr-HR" sz="2400" dirty="0" smtClean="0"/>
              <a:t>trokutasti </a:t>
            </a:r>
            <a:endParaRPr lang="hr-HR" sz="2400" dirty="0"/>
          </a:p>
          <a:p>
            <a:pPr marL="2286000" lvl="4" indent="-457200">
              <a:buFont typeface="+mj-lt"/>
              <a:buAutoNum type="alphaLcParenR"/>
            </a:pPr>
            <a:r>
              <a:rPr lang="hr-HR" sz="2400" dirty="0"/>
              <a:t>s</a:t>
            </a:r>
            <a:r>
              <a:rPr lang="hr-HR" sz="2400" dirty="0" smtClean="0"/>
              <a:t>egmentni (žljebasti) </a:t>
            </a:r>
            <a:endParaRPr lang="hr-HR" sz="2400" dirty="0" smtClean="0"/>
          </a:p>
          <a:p>
            <a:pPr marL="2354580" lvl="4" indent="-457200">
              <a:buFont typeface="+mj-lt"/>
              <a:buAutoNum type="alphaLcParenR"/>
            </a:pPr>
            <a:r>
              <a:rPr lang="hr-HR" sz="2400" dirty="0" smtClean="0"/>
              <a:t>otvoreni, </a:t>
            </a:r>
          </a:p>
          <a:p>
            <a:pPr marL="2354580" lvl="4" indent="-457200">
              <a:buFont typeface="+mj-lt"/>
              <a:buAutoNum type="alphaLcParenR"/>
            </a:pPr>
            <a:r>
              <a:rPr lang="hr-HR" sz="2400" dirty="0" smtClean="0"/>
              <a:t>podzemni,</a:t>
            </a:r>
          </a:p>
          <a:p>
            <a:pPr marL="2354580" lvl="4" indent="-457200">
              <a:buFont typeface="+mj-lt"/>
              <a:buAutoNum type="alphaLcParenR"/>
            </a:pPr>
            <a:r>
              <a:rPr lang="hr-HR" sz="2400" dirty="0" smtClean="0"/>
              <a:t>pokriveni</a:t>
            </a:r>
            <a:r>
              <a:rPr lang="hr-HR" sz="2400" dirty="0"/>
              <a:t>. </a:t>
            </a:r>
            <a:endParaRPr lang="hr-HR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046" y="5032941"/>
            <a:ext cx="7544954" cy="17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52" y="222070"/>
            <a:ext cx="7528682" cy="744582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/>
              <a:t>Trokutasti </a:t>
            </a:r>
            <a:r>
              <a:rPr lang="hr-HR" sz="3200" dirty="0" err="1" smtClean="0"/>
              <a:t>rigoli</a:t>
            </a:r>
            <a:endParaRPr lang="hr-H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1" y="1058091"/>
            <a:ext cx="5525588" cy="559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4"/>
          </p:nvPr>
        </p:nvSpPr>
        <p:spPr>
          <a:xfrm>
            <a:off x="5866199" y="1280160"/>
            <a:ext cx="6060190" cy="536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R</a:t>
            </a:r>
            <a:r>
              <a:rPr lang="hr-HR" sz="2400" dirty="0" smtClean="0"/>
              <a:t>IGOL OD BETONA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izrađuje </a:t>
            </a:r>
            <a:r>
              <a:rPr lang="hr-HR" sz="2400" dirty="0" smtClean="0"/>
              <a:t>zajedno sa betonskim rubnjakom na licu mjesta</a:t>
            </a:r>
          </a:p>
          <a:p>
            <a:pPr marL="6858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R</a:t>
            </a:r>
            <a:r>
              <a:rPr lang="hr-HR" sz="2400" dirty="0" smtClean="0"/>
              <a:t>IGOL OD TARACA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izvodi </a:t>
            </a:r>
            <a:r>
              <a:rPr lang="hr-HR" sz="2400" dirty="0" smtClean="0"/>
              <a:t>se polaganjem lomljenog kamena na sloj šljunka sa pijeskom</a:t>
            </a:r>
          </a:p>
          <a:p>
            <a:pPr marL="6858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R</a:t>
            </a:r>
            <a:r>
              <a:rPr lang="hr-HR" sz="2400" dirty="0" smtClean="0"/>
              <a:t>IGOL OD KONKRELITA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izvodi </a:t>
            </a:r>
            <a:r>
              <a:rPr lang="hr-HR" sz="2400" dirty="0" smtClean="0"/>
              <a:t>se polaganjem lomljenog kamena i gotovih betonskih rubnjaka na sloj svježeg </a:t>
            </a:r>
            <a:r>
              <a:rPr lang="hr-HR" sz="2400" dirty="0" smtClean="0"/>
              <a:t>betona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r</a:t>
            </a:r>
            <a:r>
              <a:rPr lang="hr-HR" sz="2400" dirty="0" smtClean="0"/>
              <a:t>eške </a:t>
            </a:r>
            <a:r>
              <a:rPr lang="hr-HR" sz="2400" dirty="0" smtClean="0"/>
              <a:t>se zatvaraju cementnom žbukom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44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7528682" cy="431359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Žljebasti </a:t>
            </a:r>
            <a:r>
              <a:rPr lang="hr-HR" sz="3600" dirty="0" err="1" smtClean="0"/>
              <a:t>rigoli</a:t>
            </a:r>
            <a:endParaRPr lang="hr-H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05" y="1417320"/>
            <a:ext cx="6560543" cy="4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6975567" y="1660971"/>
            <a:ext cx="4767942" cy="4393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na parkiralištima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uz pješačke i biciklističke staze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zmeđu kolnika i razdjelnog pojasa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u parkovima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na </a:t>
            </a:r>
            <a:r>
              <a:rPr lang="hr-HR" sz="2400" dirty="0" err="1" smtClean="0"/>
              <a:t>pokosima</a:t>
            </a:r>
            <a:r>
              <a:rPr lang="hr-HR" sz="2400" dirty="0" smtClean="0"/>
              <a:t> nasipa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651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4949" y="365125"/>
            <a:ext cx="10948851" cy="55666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Slivnici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50" y="1084218"/>
            <a:ext cx="5218200" cy="55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74" y="103409"/>
            <a:ext cx="5834154" cy="34444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375" y="3683727"/>
            <a:ext cx="5834154" cy="2965266"/>
          </a:xfrm>
          <a:prstGeom prst="rect">
            <a:avLst/>
          </a:prstGeo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36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62" y="400284"/>
            <a:ext cx="10792994" cy="68030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Drenaže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241" y="2033424"/>
            <a:ext cx="5461427" cy="482457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prihvat </a:t>
            </a:r>
            <a:r>
              <a:rPr lang="hr-HR" sz="2400" dirty="0"/>
              <a:t>i </a:t>
            </a:r>
            <a:r>
              <a:rPr lang="hr-HR" sz="2400" dirty="0" smtClean="0"/>
              <a:t>odvodnja </a:t>
            </a:r>
            <a:r>
              <a:rPr lang="hr-HR" sz="2400" dirty="0"/>
              <a:t>podzemne </a:t>
            </a:r>
            <a:r>
              <a:rPr lang="hr-HR" sz="2400" dirty="0" smtClean="0"/>
              <a:t>vode</a:t>
            </a:r>
          </a:p>
          <a:p>
            <a:r>
              <a:rPr lang="hr-HR" sz="2400" dirty="0" smtClean="0"/>
              <a:t>o</a:t>
            </a:r>
            <a:r>
              <a:rPr lang="hr-HR" sz="2400" dirty="0" smtClean="0"/>
              <a:t>dvodnja </a:t>
            </a:r>
            <a:r>
              <a:rPr lang="hr-HR" sz="2400" dirty="0" smtClean="0"/>
              <a:t>tamponskog sloja plitkim </a:t>
            </a:r>
            <a:r>
              <a:rPr lang="hr-HR" sz="2400" dirty="0" smtClean="0"/>
              <a:t>drenažama</a:t>
            </a:r>
          </a:p>
          <a:p>
            <a:r>
              <a:rPr lang="hr-HR" sz="2400" dirty="0" smtClean="0"/>
              <a:t>primjenjuje </a:t>
            </a:r>
            <a:r>
              <a:rPr lang="hr-HR" sz="2400" dirty="0" smtClean="0"/>
              <a:t>se kod usjeka i zasjeka 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renažna </a:t>
            </a:r>
            <a:r>
              <a:rPr lang="hr-HR" sz="2400" dirty="0" smtClean="0"/>
              <a:t>ispuna mora omogućiti sigurnu odvodnju, ali ne smije </a:t>
            </a:r>
            <a:r>
              <a:rPr lang="hr-HR" sz="2400" dirty="0" err="1" smtClean="0"/>
              <a:t>zamuljivati</a:t>
            </a:r>
            <a:r>
              <a:rPr lang="hr-HR" sz="2400" dirty="0" smtClean="0"/>
              <a:t> drenažne </a:t>
            </a:r>
            <a:r>
              <a:rPr lang="hr-HR" sz="2400" dirty="0" smtClean="0"/>
              <a:t>cijevi</a:t>
            </a:r>
            <a:endParaRPr lang="hr-HR" sz="2400" dirty="0" smtClean="0"/>
          </a:p>
          <a:p>
            <a:r>
              <a:rPr lang="hr-HR" sz="2400" dirty="0"/>
              <a:t>i</a:t>
            </a:r>
            <a:r>
              <a:rPr lang="hr-HR" sz="2400" dirty="0" smtClean="0"/>
              <a:t>spuna </a:t>
            </a:r>
            <a:r>
              <a:rPr lang="hr-HR" sz="2400" dirty="0" smtClean="0"/>
              <a:t>mora djelovati kao </a:t>
            </a:r>
            <a:r>
              <a:rPr lang="hr-HR" sz="2400" dirty="0" smtClean="0"/>
              <a:t>filter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8" y="1499734"/>
            <a:ext cx="5839098" cy="47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0246" y="261622"/>
            <a:ext cx="7456674" cy="4503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Propusti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3319" y="1093872"/>
            <a:ext cx="10434918" cy="4392528"/>
          </a:xfrm>
        </p:spPr>
        <p:txBody>
          <a:bodyPr>
            <a:noAutofit/>
          </a:bodyPr>
          <a:lstStyle/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objekti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za odvodnju kojima se voda propušta kroz trup ceste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može biti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iz prirodnog vodotoka ili zaštitnih jaraka i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rigola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Prema obliku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azlikujemo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ijevne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vođene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aste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kvirne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4" y="2674211"/>
            <a:ext cx="3430962" cy="20423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68" y="4559794"/>
            <a:ext cx="3803186" cy="22174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59" y="2813669"/>
            <a:ext cx="3828743" cy="22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1294" y="365125"/>
            <a:ext cx="10412506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Propusti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69700" y="1506071"/>
            <a:ext cx="4754880" cy="467089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Prema materijalu:</a:t>
            </a:r>
          </a:p>
          <a:p>
            <a:endParaRPr lang="hr-HR" dirty="0" smtClean="0"/>
          </a:p>
          <a:p>
            <a:pPr lvl="3"/>
            <a:r>
              <a:rPr lang="hr-HR" sz="2400" dirty="0"/>
              <a:t>b</a:t>
            </a:r>
            <a:r>
              <a:rPr lang="hr-HR" sz="2400" dirty="0"/>
              <a:t>etonski</a:t>
            </a:r>
          </a:p>
          <a:p>
            <a:pPr lvl="3"/>
            <a:r>
              <a:rPr lang="hr-HR" sz="2400" dirty="0"/>
              <a:t>a</a:t>
            </a:r>
            <a:r>
              <a:rPr lang="hr-HR" sz="2400" dirty="0"/>
              <a:t>rmirano betonski</a:t>
            </a:r>
          </a:p>
          <a:p>
            <a:pPr lvl="3"/>
            <a:r>
              <a:rPr lang="hr-HR" sz="2400" dirty="0"/>
              <a:t>o</a:t>
            </a:r>
            <a:r>
              <a:rPr lang="hr-HR" sz="2400" dirty="0"/>
              <a:t>d </a:t>
            </a:r>
            <a:r>
              <a:rPr lang="hr-HR" sz="2400" dirty="0" err="1"/>
              <a:t>prednapregnutog</a:t>
            </a:r>
            <a:r>
              <a:rPr lang="hr-HR" sz="2400" dirty="0"/>
              <a:t> betona</a:t>
            </a:r>
          </a:p>
          <a:p>
            <a:pPr lvl="3"/>
            <a:r>
              <a:rPr lang="hr-HR" sz="2400" dirty="0"/>
              <a:t>k</a:t>
            </a:r>
            <a:r>
              <a:rPr lang="hr-HR" sz="2400" dirty="0"/>
              <a:t>ameni </a:t>
            </a:r>
          </a:p>
          <a:p>
            <a:pPr lvl="3"/>
            <a:r>
              <a:rPr lang="hr-HR" sz="2400" dirty="0"/>
              <a:t>metalni 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605325" y="1506071"/>
            <a:ext cx="4754880" cy="4670892"/>
          </a:xfrm>
        </p:spPr>
        <p:txBody>
          <a:bodyPr/>
          <a:lstStyle/>
          <a:p>
            <a:r>
              <a:rPr lang="hr-HR" dirty="0"/>
              <a:t>Prema načinu gradnje:</a:t>
            </a:r>
          </a:p>
          <a:p>
            <a:pPr marL="68580" indent="0">
              <a:buNone/>
            </a:pPr>
            <a:endParaRPr lang="hr-HR" dirty="0"/>
          </a:p>
          <a:p>
            <a:pPr lvl="2"/>
            <a:r>
              <a:rPr lang="hr-HR" sz="2400" dirty="0" smtClean="0"/>
              <a:t>izvedeni </a:t>
            </a:r>
            <a:r>
              <a:rPr lang="hr-HR" sz="2400" dirty="0"/>
              <a:t>na trasi</a:t>
            </a:r>
          </a:p>
          <a:p>
            <a:pPr lvl="2"/>
            <a:r>
              <a:rPr lang="hr-HR" sz="2400" dirty="0" smtClean="0"/>
              <a:t>izvedeni </a:t>
            </a:r>
            <a:r>
              <a:rPr lang="hr-HR" sz="2400" dirty="0"/>
              <a:t>kao montažni</a:t>
            </a:r>
          </a:p>
          <a:p>
            <a:pPr lvl="2"/>
            <a:r>
              <a:rPr lang="hr-HR" sz="2400" dirty="0" smtClean="0"/>
              <a:t>izvedeni </a:t>
            </a:r>
            <a:r>
              <a:rPr lang="hr-HR" sz="2400" dirty="0" err="1"/>
              <a:t>polumontažnim</a:t>
            </a:r>
            <a:r>
              <a:rPr lang="hr-HR" sz="2400" dirty="0"/>
              <a:t> građenjem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84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6998"/>
            <a:ext cx="6857999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149" y="476672"/>
            <a:ext cx="10332719" cy="50304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Cijevni propust u nasipu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53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1966" y="365126"/>
            <a:ext cx="9953897" cy="771344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/>
              <a:t>Odvodnja cesta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1966" y="2076993"/>
            <a:ext cx="9483634" cy="400313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Pouzdana i efikasna odvodnja ceste vrlo je važna za osiguranje stabilnosti donjeg i gornjeg ustroja ceste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Pojavni oblici vode:</a:t>
            </a:r>
          </a:p>
          <a:p>
            <a:pPr marL="3257550" lvl="6" indent="-514350">
              <a:buFont typeface="+mj-lt"/>
              <a:buAutoNum type="alphaLcParenR"/>
            </a:pPr>
            <a:r>
              <a:rPr lang="hr-HR" sz="2800" dirty="0" smtClean="0"/>
              <a:t>površinska (oborinska)</a:t>
            </a:r>
          </a:p>
          <a:p>
            <a:pPr marL="3257550" lvl="6" indent="-514350">
              <a:buFont typeface="+mj-lt"/>
              <a:buAutoNum type="alphaLcParenR"/>
            </a:pPr>
            <a:r>
              <a:rPr lang="hr-HR" sz="2800" dirty="0" err="1" smtClean="0"/>
              <a:t>procjedna</a:t>
            </a:r>
            <a:endParaRPr lang="hr-HR" sz="2800" dirty="0" smtClean="0"/>
          </a:p>
          <a:p>
            <a:pPr marL="3257550" lvl="6" indent="-514350">
              <a:buFont typeface="+mj-lt"/>
              <a:buAutoNum type="alphaLcParenR"/>
            </a:pPr>
            <a:r>
              <a:rPr lang="hr-HR" sz="2800" dirty="0" smtClean="0"/>
              <a:t>podzemna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551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6306" y="215415"/>
            <a:ext cx="6947936" cy="54223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Cijevni propust u zasjeku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58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241658" y="2651760"/>
            <a:ext cx="10105791" cy="1737359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Uređaji i građevine za odvodnju površinske vode</a:t>
            </a:r>
            <a:endParaRPr lang="hr-HR" sz="4400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5679" y="365125"/>
            <a:ext cx="10078121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5166" y="2508069"/>
            <a:ext cx="8151223" cy="2259874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1275679" y="1700576"/>
            <a:ext cx="475488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OBLICI JARAKA</a:t>
            </a:r>
          </a:p>
          <a:p>
            <a:pPr marL="0" indent="0">
              <a:buNone/>
            </a:pPr>
            <a:endParaRPr lang="hr-HR" dirty="0" smtClean="0"/>
          </a:p>
          <a:p>
            <a:pPr marL="457200" indent="-457200">
              <a:buFont typeface="+mj-lt"/>
              <a:buAutoNum type="alphaUcPeriod"/>
            </a:pPr>
            <a:r>
              <a:rPr lang="hr-HR" sz="2400" dirty="0"/>
              <a:t>t</a:t>
            </a:r>
            <a:r>
              <a:rPr lang="hr-HR" sz="2400" dirty="0" smtClean="0"/>
              <a:t>rapezni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400" dirty="0"/>
              <a:t>s</a:t>
            </a:r>
            <a:r>
              <a:rPr lang="hr-HR" sz="2400" dirty="0" smtClean="0"/>
              <a:t>egmentni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400" dirty="0" smtClean="0"/>
              <a:t>trokutasti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441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365126"/>
            <a:ext cx="9791700" cy="51008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62100" y="1293223"/>
            <a:ext cx="9791700" cy="5394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ZADAĆA JARAKA: </a:t>
            </a:r>
          </a:p>
          <a:p>
            <a:endParaRPr lang="hr-HR" dirty="0" smtClean="0"/>
          </a:p>
          <a:p>
            <a:r>
              <a:rPr lang="hr-HR" dirty="0" smtClean="0"/>
              <a:t>primiti vodu </a:t>
            </a:r>
            <a:r>
              <a:rPr lang="hr-HR" dirty="0"/>
              <a:t>s kolnika i s </a:t>
            </a:r>
            <a:r>
              <a:rPr lang="hr-HR" dirty="0" err="1"/>
              <a:t>pokosa</a:t>
            </a:r>
            <a:r>
              <a:rPr lang="hr-HR" dirty="0"/>
              <a:t> </a:t>
            </a:r>
            <a:r>
              <a:rPr lang="hr-HR" dirty="0" smtClean="0"/>
              <a:t>usjeka</a:t>
            </a:r>
            <a:r>
              <a:rPr lang="hr-HR" dirty="0"/>
              <a:t>,</a:t>
            </a:r>
            <a:endParaRPr lang="hr-HR" dirty="0" smtClean="0"/>
          </a:p>
          <a:p>
            <a:r>
              <a:rPr lang="hr-HR" dirty="0" smtClean="0"/>
              <a:t>što </a:t>
            </a:r>
            <a:r>
              <a:rPr lang="hr-HR" dirty="0"/>
              <a:t>kraćim putem vodu </a:t>
            </a:r>
            <a:r>
              <a:rPr lang="hr-HR" dirty="0" smtClean="0"/>
              <a:t>odvesti </a:t>
            </a:r>
            <a:r>
              <a:rPr lang="hr-HR" dirty="0"/>
              <a:t>sa </a:t>
            </a:r>
            <a:r>
              <a:rPr lang="hr-HR" dirty="0" smtClean="0"/>
              <a:t>površine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UVJETI KOJE JARAK MORA ZADOVOLJITI: </a:t>
            </a: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u </a:t>
            </a:r>
            <a:r>
              <a:rPr lang="hr-HR" dirty="0"/>
              <a:t>jarku ne smije biti taloženja, </a:t>
            </a:r>
            <a:endParaRPr lang="hr-HR" dirty="0" smtClean="0"/>
          </a:p>
          <a:p>
            <a:r>
              <a:rPr lang="hr-HR" dirty="0" smtClean="0"/>
              <a:t>ne </a:t>
            </a:r>
            <a:r>
              <a:rPr lang="hr-HR" dirty="0"/>
              <a:t>smije </a:t>
            </a:r>
            <a:r>
              <a:rPr lang="hr-HR" dirty="0" smtClean="0"/>
              <a:t> </a:t>
            </a:r>
            <a:r>
              <a:rPr lang="hr-HR" dirty="0"/>
              <a:t>erodirati površina, </a:t>
            </a:r>
            <a:endParaRPr lang="hr-HR" dirty="0" smtClean="0"/>
          </a:p>
          <a:p>
            <a:r>
              <a:rPr lang="hr-HR" dirty="0" smtClean="0"/>
              <a:t>hrapavost obloga kanala </a:t>
            </a:r>
            <a:r>
              <a:rPr lang="hr-HR" dirty="0"/>
              <a:t>mora biti što </a:t>
            </a:r>
            <a:r>
              <a:rPr lang="hr-HR" dirty="0" smtClean="0"/>
              <a:t>manja, </a:t>
            </a:r>
          </a:p>
          <a:p>
            <a:r>
              <a:rPr lang="hr-HR" dirty="0"/>
              <a:t>p</a:t>
            </a:r>
            <a:r>
              <a:rPr lang="hr-HR" dirty="0" smtClean="0"/>
              <a:t>oprečni </a:t>
            </a:r>
            <a:r>
              <a:rPr lang="hr-HR" dirty="0"/>
              <a:t>presjek jarka mora odgovarati količini vode koju mora </a:t>
            </a:r>
            <a:r>
              <a:rPr lang="hr-HR" dirty="0" smtClean="0"/>
              <a:t>odvesti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74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544" y="342901"/>
            <a:ext cx="8710490" cy="39188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Odvodni jarci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4544" y="1306287"/>
            <a:ext cx="9777547" cy="55517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A)  TRAPEZNI JARCI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400" dirty="0" smtClean="0"/>
              <a:t>najstariji </a:t>
            </a:r>
            <a:r>
              <a:rPr lang="hr-HR" sz="2400" dirty="0" smtClean="0"/>
              <a:t>tip odvodnje </a:t>
            </a:r>
            <a:r>
              <a:rPr lang="hr-HR" sz="2400" dirty="0" smtClean="0"/>
              <a:t>ceste, </a:t>
            </a:r>
          </a:p>
          <a:p>
            <a:r>
              <a:rPr lang="hr-HR" sz="2400" dirty="0" smtClean="0"/>
              <a:t>srednje </a:t>
            </a:r>
            <a:r>
              <a:rPr lang="hr-HR" sz="2400" dirty="0" smtClean="0"/>
              <a:t>dubine 40- 60 </a:t>
            </a:r>
            <a:r>
              <a:rPr lang="hr-HR" sz="2400" dirty="0" smtClean="0"/>
              <a:t>cm</a:t>
            </a:r>
          </a:p>
          <a:p>
            <a:r>
              <a:rPr lang="hr-HR" sz="2400" dirty="0" smtClean="0"/>
              <a:t>širine </a:t>
            </a:r>
            <a:r>
              <a:rPr lang="hr-HR" sz="2400" dirty="0" smtClean="0"/>
              <a:t>30- 50 </a:t>
            </a:r>
            <a:r>
              <a:rPr lang="hr-HR" sz="2400" dirty="0" smtClean="0"/>
              <a:t>cm,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rofil se određuje </a:t>
            </a:r>
            <a:r>
              <a:rPr lang="hr-HR" sz="2400" dirty="0" smtClean="0"/>
              <a:t>prema količini vode koju jarak treba primiti, </a:t>
            </a:r>
            <a:endParaRPr lang="hr-HR" sz="2400" dirty="0" smtClean="0"/>
          </a:p>
          <a:p>
            <a:r>
              <a:rPr lang="hr-HR" sz="2400" dirty="0" smtClean="0"/>
              <a:t>kosine </a:t>
            </a:r>
            <a:r>
              <a:rPr lang="hr-HR" sz="2400" dirty="0" smtClean="0"/>
              <a:t>jarka ovise o vrsti tla (1:n</a:t>
            </a:r>
            <a:r>
              <a:rPr lang="hr-HR" sz="2400" dirty="0" smtClean="0"/>
              <a:t>), (1 : 1.5  do 1 : 1)</a:t>
            </a:r>
          </a:p>
          <a:p>
            <a:endParaRPr lang="hr-HR" sz="2400" dirty="0" smtClean="0"/>
          </a:p>
          <a:p>
            <a:pPr marL="1371600" lvl="3" indent="0">
              <a:buNone/>
            </a:pPr>
            <a:r>
              <a:rPr lang="hr-HR" sz="2400" b="1" u="sng" dirty="0" smtClean="0">
                <a:solidFill>
                  <a:srgbClr val="0070C0"/>
                </a:solidFill>
              </a:rPr>
              <a:t>Nedostaci</a:t>
            </a:r>
            <a:r>
              <a:rPr lang="hr-HR" sz="2400" dirty="0" smtClean="0"/>
              <a:t>:</a:t>
            </a:r>
          </a:p>
          <a:p>
            <a:pPr lvl="3"/>
            <a:endParaRPr lang="hr-HR" sz="2400" dirty="0" smtClean="0"/>
          </a:p>
          <a:p>
            <a:pPr lvl="3"/>
            <a:r>
              <a:rPr lang="hr-HR" sz="2400" dirty="0" smtClean="0"/>
              <a:t>opasni pri neželjenom skretanju vozila s kolnika</a:t>
            </a:r>
          </a:p>
          <a:p>
            <a:pPr lvl="3"/>
            <a:r>
              <a:rPr lang="hr-HR" sz="2400" dirty="0" smtClean="0"/>
              <a:t>rub jarka slabo vidljiv u snježnim prilikama</a:t>
            </a:r>
          </a:p>
          <a:p>
            <a:pPr lvl="3"/>
            <a:r>
              <a:rPr lang="hr-HR" sz="2400" dirty="0" smtClean="0"/>
              <a:t>potreba za stalnim održavanjem – otklanjanje trave i nanosa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02" y="640081"/>
            <a:ext cx="4772297" cy="22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58091" y="365126"/>
            <a:ext cx="10295709" cy="56410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606732" y="4498169"/>
            <a:ext cx="9862457" cy="2297294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zdužni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nagib jarka ovisi o terenskim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prilikama</a:t>
            </a:r>
            <a:endParaRPr lang="hr-H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može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biti jednak uzdužnom nagibu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nivelete</a:t>
            </a:r>
            <a:endParaRPr lang="hr-H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od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niskih nasipa jarak se izvodi sa obje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strane</a:t>
            </a:r>
            <a:endParaRPr lang="hr-H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kod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nasipa na strmijem terenu jarak se izvodi samo na 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stran</a:t>
            </a:r>
            <a:r>
              <a:rPr lang="hr-H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padine</a:t>
            </a:r>
            <a: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vi-VN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hr-H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05" y="1185731"/>
            <a:ext cx="9784079" cy="2785164"/>
          </a:xfrm>
          <a:prstGeom prst="rect">
            <a:avLst/>
          </a:prstGeom>
        </p:spPr>
      </p:pic>
      <p:sp>
        <p:nvSpPr>
          <p:cNvPr id="8" name="Strelica zakrivljena udesno 7"/>
          <p:cNvSpPr/>
          <p:nvPr/>
        </p:nvSpPr>
        <p:spPr>
          <a:xfrm rot="10800000" flipH="1">
            <a:off x="360316" y="1698171"/>
            <a:ext cx="1246415" cy="4611188"/>
          </a:xfrm>
          <a:prstGeom prst="curved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9714" y="365126"/>
            <a:ext cx="10374086" cy="56233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49" y="2090057"/>
            <a:ext cx="5771288" cy="305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6838950" y="1907177"/>
            <a:ext cx="4754880" cy="495082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ZAŠTITNI TRAPEZNI JARAK</a:t>
            </a: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u jače nagnutom terenu</a:t>
            </a:r>
          </a:p>
          <a:p>
            <a:r>
              <a:rPr lang="hr-HR" dirty="0"/>
              <a:t>k</a:t>
            </a:r>
            <a:r>
              <a:rPr lang="hr-HR" dirty="0" smtClean="0"/>
              <a:t>ada se s padine slijeva veća količina vode</a:t>
            </a:r>
          </a:p>
          <a:p>
            <a:r>
              <a:rPr lang="hr-HR" dirty="0"/>
              <a:t>h</a:t>
            </a:r>
            <a:r>
              <a:rPr lang="hr-HR" dirty="0" smtClean="0"/>
              <a:t>vata vodu s padine</a:t>
            </a:r>
          </a:p>
          <a:p>
            <a:r>
              <a:rPr lang="hr-HR" dirty="0"/>
              <a:t>š</a:t>
            </a:r>
            <a:r>
              <a:rPr lang="hr-HR" dirty="0" smtClean="0"/>
              <a:t>titi </a:t>
            </a:r>
            <a:r>
              <a:rPr lang="hr-HR" dirty="0" err="1" smtClean="0"/>
              <a:t>pokos</a:t>
            </a:r>
            <a:r>
              <a:rPr lang="hr-HR" dirty="0" smtClean="0"/>
              <a:t> usjeka od erozije</a:t>
            </a:r>
            <a:endParaRPr lang="hr-HR" dirty="0"/>
          </a:p>
        </p:txBody>
      </p:sp>
      <p:sp>
        <p:nvSpPr>
          <p:cNvPr id="5" name="Strelica zakrivljena udesno 4"/>
          <p:cNvSpPr/>
          <p:nvPr/>
        </p:nvSpPr>
        <p:spPr>
          <a:xfrm rot="5214245">
            <a:off x="6170738" y="404617"/>
            <a:ext cx="891824" cy="2353264"/>
          </a:xfrm>
          <a:prstGeom prst="curved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11947" y="365126"/>
            <a:ext cx="10841853" cy="51008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Odvodni jarci 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51" y="2411650"/>
            <a:ext cx="5196522" cy="22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48103" y="2730137"/>
            <a:ext cx="5760720" cy="3446826"/>
          </a:xfrm>
        </p:spPr>
        <p:txBody>
          <a:bodyPr/>
          <a:lstStyle/>
          <a:p>
            <a:r>
              <a:rPr lang="hr-HR" sz="24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vi-VN" sz="2400" dirty="0">
                <a:ea typeface="Verdana" panose="020B0604030504040204" pitchFamily="34" charset="0"/>
              </a:rPr>
              <a:t> usjecima su uređaji za odv</a:t>
            </a:r>
            <a:r>
              <a:rPr lang="hr-H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odnju</a:t>
            </a:r>
            <a:r>
              <a:rPr lang="vi-VN" sz="2400" dirty="0">
                <a:ea typeface="Verdana" panose="020B0604030504040204" pitchFamily="34" charset="0"/>
              </a:rPr>
              <a:t> sa obje strane kolnika</a:t>
            </a:r>
            <a:endParaRPr lang="hr-H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dirty="0" smtClean="0"/>
              <a:t>povećanje uzdužnog nagiba jarka produbljivanjem dna</a:t>
            </a:r>
          </a:p>
          <a:p>
            <a:r>
              <a:rPr lang="hr-HR" dirty="0"/>
              <a:t>p</a:t>
            </a:r>
            <a:r>
              <a:rPr lang="hr-HR" dirty="0" smtClean="0"/>
              <a:t>ri nedovoljnom nagibu </a:t>
            </a:r>
            <a:r>
              <a:rPr lang="hr-HR" dirty="0" err="1" smtClean="0"/>
              <a:t>nivelete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92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0AF5DBE7-CB77-43A1-A18C-06E87F581A73}" vid="{52403BD2-438C-4E6D-8243-8965B19539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305</TotalTime>
  <Words>520</Words>
  <Application>Microsoft Office PowerPoint</Application>
  <PresentationFormat>Široki zaslon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Verdana</vt:lpstr>
      <vt:lpstr>Wingdings</vt:lpstr>
      <vt:lpstr>Tema1</vt:lpstr>
      <vt:lpstr>Odvodnja cesta</vt:lpstr>
      <vt:lpstr>Odvodnja cesta</vt:lpstr>
      <vt:lpstr>Uređaji i građevine za odvodnju površinske vode</vt:lpstr>
      <vt:lpstr>Odvodni jarci</vt:lpstr>
      <vt:lpstr>Odvodni jarci</vt:lpstr>
      <vt:lpstr>Odvodni jarci</vt:lpstr>
      <vt:lpstr>Odvodni jarci</vt:lpstr>
      <vt:lpstr>Odvodni jarci</vt:lpstr>
      <vt:lpstr>Odvodni jarci </vt:lpstr>
      <vt:lpstr>Odvodni jarci</vt:lpstr>
      <vt:lpstr>Odvodni jarci</vt:lpstr>
      <vt:lpstr>Rigoli</vt:lpstr>
      <vt:lpstr>Trokutasti rigoli</vt:lpstr>
      <vt:lpstr>Žljebasti rigoli</vt:lpstr>
      <vt:lpstr>Slivnici</vt:lpstr>
      <vt:lpstr>Drenaže</vt:lpstr>
      <vt:lpstr>Propusti</vt:lpstr>
      <vt:lpstr>Propusti</vt:lpstr>
      <vt:lpstr>Cijevni propust u nasipu</vt:lpstr>
      <vt:lpstr>Cijevni propust u zasjeku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Patrik Sabo</dc:creator>
  <cp:lastModifiedBy>Patrik Sabo</cp:lastModifiedBy>
  <cp:revision>28</cp:revision>
  <dcterms:created xsi:type="dcterms:W3CDTF">2020-11-09T16:18:25Z</dcterms:created>
  <dcterms:modified xsi:type="dcterms:W3CDTF">2020-11-09T21:23:36Z</dcterms:modified>
</cp:coreProperties>
</file>